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 ContentType="image/tif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ink/ink1.xml" ContentType="application/inkml+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6" r:id="rId4"/>
    <p:sldMasterId id="2147483648" r:id="rId5"/>
    <p:sldMasterId id="2147483718" r:id="rId6"/>
  </p:sldMasterIdLst>
  <p:notesMasterIdLst>
    <p:notesMasterId r:id="rId82"/>
  </p:notesMasterIdLst>
  <p:handoutMasterIdLst>
    <p:handoutMasterId r:id="rId83"/>
  </p:handoutMasterIdLst>
  <p:sldIdLst>
    <p:sldId id="261" r:id="rId7"/>
    <p:sldId id="262" r:id="rId8"/>
    <p:sldId id="294" r:id="rId9"/>
    <p:sldId id="298" r:id="rId10"/>
    <p:sldId id="299" r:id="rId11"/>
    <p:sldId id="300" r:id="rId12"/>
    <p:sldId id="301" r:id="rId13"/>
    <p:sldId id="302" r:id="rId14"/>
    <p:sldId id="303" r:id="rId15"/>
    <p:sldId id="304" r:id="rId16"/>
    <p:sldId id="305" r:id="rId17"/>
    <p:sldId id="306" r:id="rId18"/>
    <p:sldId id="307" r:id="rId19"/>
    <p:sldId id="308" r:id="rId20"/>
    <p:sldId id="309" r:id="rId21"/>
    <p:sldId id="310" r:id="rId22"/>
    <p:sldId id="311" r:id="rId23"/>
    <p:sldId id="312" r:id="rId24"/>
    <p:sldId id="313" r:id="rId25"/>
    <p:sldId id="314" r:id="rId26"/>
    <p:sldId id="315" r:id="rId27"/>
    <p:sldId id="316" r:id="rId28"/>
    <p:sldId id="317" r:id="rId29"/>
    <p:sldId id="318" r:id="rId30"/>
    <p:sldId id="319" r:id="rId31"/>
    <p:sldId id="320" r:id="rId32"/>
    <p:sldId id="321" r:id="rId33"/>
    <p:sldId id="322" r:id="rId34"/>
    <p:sldId id="323" r:id="rId35"/>
    <p:sldId id="324" r:id="rId36"/>
    <p:sldId id="275" r:id="rId37"/>
    <p:sldId id="325" r:id="rId38"/>
    <p:sldId id="329" r:id="rId39"/>
    <p:sldId id="330" r:id="rId40"/>
    <p:sldId id="331" r:id="rId41"/>
    <p:sldId id="332" r:id="rId42"/>
    <p:sldId id="333" r:id="rId43"/>
    <p:sldId id="334" r:id="rId44"/>
    <p:sldId id="335" r:id="rId45"/>
    <p:sldId id="336" r:id="rId46"/>
    <p:sldId id="337" r:id="rId47"/>
    <p:sldId id="338" r:id="rId48"/>
    <p:sldId id="339" r:id="rId49"/>
    <p:sldId id="340" r:id="rId50"/>
    <p:sldId id="341" r:id="rId51"/>
    <p:sldId id="342" r:id="rId52"/>
    <p:sldId id="343" r:id="rId53"/>
    <p:sldId id="344" r:id="rId54"/>
    <p:sldId id="345" r:id="rId55"/>
    <p:sldId id="346" r:id="rId56"/>
    <p:sldId id="347" r:id="rId57"/>
    <p:sldId id="348" r:id="rId58"/>
    <p:sldId id="349" r:id="rId59"/>
    <p:sldId id="350" r:id="rId60"/>
    <p:sldId id="351" r:id="rId61"/>
    <p:sldId id="352" r:id="rId62"/>
    <p:sldId id="353" r:id="rId63"/>
    <p:sldId id="354" r:id="rId64"/>
    <p:sldId id="355" r:id="rId65"/>
    <p:sldId id="356" r:id="rId66"/>
    <p:sldId id="357" r:id="rId67"/>
    <p:sldId id="358" r:id="rId68"/>
    <p:sldId id="359" r:id="rId69"/>
    <p:sldId id="360" r:id="rId70"/>
    <p:sldId id="361" r:id="rId71"/>
    <p:sldId id="362" r:id="rId72"/>
    <p:sldId id="277" r:id="rId73"/>
    <p:sldId id="278" r:id="rId74"/>
    <p:sldId id="292" r:id="rId75"/>
    <p:sldId id="284" r:id="rId76"/>
    <p:sldId id="288" r:id="rId77"/>
    <p:sldId id="285" r:id="rId78"/>
    <p:sldId id="289" r:id="rId79"/>
    <p:sldId id="290" r:id="rId80"/>
    <p:sldId id="291" r:id="rId8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9E1E2"/>
    <a:srgbClr val="702082"/>
    <a:srgbClr val="212322"/>
    <a:srgbClr val="5B677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F225936-AE30-4FAE-A881-99C54179190F}" v="2" dt="2023-04-03T12:14:05.06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535" autoAdjust="0"/>
  </p:normalViewPr>
  <p:slideViewPr>
    <p:cSldViewPr snapToGrid="0" snapToObjects="1">
      <p:cViewPr varScale="1">
        <p:scale>
          <a:sx n="119" d="100"/>
          <a:sy n="119" d="100"/>
        </p:scale>
        <p:origin x="216" y="108"/>
      </p:cViewPr>
      <p:guideLst/>
    </p:cSldViewPr>
  </p:slideViewPr>
  <p:notesTextViewPr>
    <p:cViewPr>
      <p:scale>
        <a:sx n="1" d="1"/>
        <a:sy n="1" d="1"/>
      </p:scale>
      <p:origin x="0" y="0"/>
    </p:cViewPr>
  </p:notesTextViewPr>
  <p:sorterViewPr>
    <p:cViewPr>
      <p:scale>
        <a:sx n="80" d="100"/>
        <a:sy n="80" d="100"/>
      </p:scale>
      <p:origin x="0" y="0"/>
    </p:cViewPr>
  </p:sorterViewPr>
  <p:notesViewPr>
    <p:cSldViewPr snapToGrid="0" snapToObjects="1">
      <p:cViewPr varScale="1">
        <p:scale>
          <a:sx n="88" d="100"/>
          <a:sy n="88" d="100"/>
        </p:scale>
        <p:origin x="3822" y="6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slide" Target="slides/slide49.xml"/><Relationship Id="rId63" Type="http://schemas.openxmlformats.org/officeDocument/2006/relationships/slide" Target="slides/slide57.xml"/><Relationship Id="rId68" Type="http://schemas.openxmlformats.org/officeDocument/2006/relationships/slide" Target="slides/slide62.xml"/><Relationship Id="rId76" Type="http://schemas.openxmlformats.org/officeDocument/2006/relationships/slide" Target="slides/slide70.xml"/><Relationship Id="rId84" Type="http://schemas.openxmlformats.org/officeDocument/2006/relationships/presProps" Target="presProps.xml"/><Relationship Id="rId7" Type="http://schemas.openxmlformats.org/officeDocument/2006/relationships/slide" Target="slides/slide1.xml"/><Relationship Id="rId71" Type="http://schemas.openxmlformats.org/officeDocument/2006/relationships/slide" Target="slides/slide65.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66" Type="http://schemas.openxmlformats.org/officeDocument/2006/relationships/slide" Target="slides/slide60.xml"/><Relationship Id="rId74" Type="http://schemas.openxmlformats.org/officeDocument/2006/relationships/slide" Target="slides/slide68.xml"/><Relationship Id="rId79" Type="http://schemas.openxmlformats.org/officeDocument/2006/relationships/slide" Target="slides/slide73.xml"/><Relationship Id="rId87" Type="http://schemas.openxmlformats.org/officeDocument/2006/relationships/tableStyles" Target="tableStyles.xml"/><Relationship Id="rId5" Type="http://schemas.openxmlformats.org/officeDocument/2006/relationships/slideMaster" Target="slideMasters/slideMaster2.xml"/><Relationship Id="rId61" Type="http://schemas.openxmlformats.org/officeDocument/2006/relationships/slide" Target="slides/slide55.xml"/><Relationship Id="rId82" Type="http://schemas.openxmlformats.org/officeDocument/2006/relationships/notesMaster" Target="notesMasters/notesMaster1.xml"/><Relationship Id="rId19" Type="http://schemas.openxmlformats.org/officeDocument/2006/relationships/slide" Target="slides/slide13.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slide" Target="slides/slide58.xml"/><Relationship Id="rId69" Type="http://schemas.openxmlformats.org/officeDocument/2006/relationships/slide" Target="slides/slide63.xml"/><Relationship Id="rId77" Type="http://schemas.openxmlformats.org/officeDocument/2006/relationships/slide" Target="slides/slide71.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80" Type="http://schemas.openxmlformats.org/officeDocument/2006/relationships/slide" Target="slides/slide74.xml"/><Relationship Id="rId85"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slide" Target="slides/slide6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slide" Target="slides/slide64.xml"/><Relationship Id="rId75" Type="http://schemas.openxmlformats.org/officeDocument/2006/relationships/slide" Target="slides/slide69.xml"/><Relationship Id="rId83" Type="http://schemas.openxmlformats.org/officeDocument/2006/relationships/handoutMaster" Target="handoutMasters/handoutMaster1.xml"/><Relationship Id="rId88"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slide" Target="slides/slide67.xml"/><Relationship Id="rId78" Type="http://schemas.openxmlformats.org/officeDocument/2006/relationships/slide" Target="slides/slide72.xml"/><Relationship Id="rId81" Type="http://schemas.openxmlformats.org/officeDocument/2006/relationships/slide" Target="slides/slide75.xml"/><Relationship Id="rId86"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title>
      <c:tx>
        <c:rich>
          <a:bodyPr rot="0" spcFirstLastPara="1" vertOverflow="ellipsis" vert="horz" wrap="square" anchor="ctr" anchorCtr="1"/>
          <a:lstStyle/>
          <a:p>
            <a:pPr>
              <a:defRPr sz="2600" b="0" i="0" u="none" strike="noStrike" kern="1200" spc="0" baseline="0">
                <a:solidFill>
                  <a:srgbClr val="702082"/>
                </a:solidFill>
                <a:latin typeface="Arial" panose="020B0604020202020204" pitchFamily="34" charset="0"/>
                <a:ea typeface="+mn-ea"/>
                <a:cs typeface="Arial" panose="020B0604020202020204" pitchFamily="34" charset="0"/>
              </a:defRPr>
            </a:pPr>
            <a:r>
              <a:rPr lang="en-US" sz="2600" dirty="0">
                <a:solidFill>
                  <a:srgbClr val="702082"/>
                </a:solidFill>
              </a:rPr>
              <a:t>Chart title</a:t>
            </a:r>
          </a:p>
        </c:rich>
      </c:tx>
      <c:overlay val="0"/>
      <c:spPr>
        <a:noFill/>
        <a:ln>
          <a:noFill/>
        </a:ln>
        <a:effectLst/>
      </c:spPr>
      <c:txPr>
        <a:bodyPr rot="0" spcFirstLastPara="1" vertOverflow="ellipsis" vert="horz" wrap="square" anchor="ctr" anchorCtr="1"/>
        <a:lstStyle/>
        <a:p>
          <a:pPr>
            <a:defRPr sz="2600" b="0" i="0" u="none" strike="noStrike" kern="1200" spc="0" baseline="0">
              <a:solidFill>
                <a:srgbClr val="702082"/>
              </a:solidFill>
              <a:latin typeface="Arial" panose="020B0604020202020204" pitchFamily="34" charset="0"/>
              <a:ea typeface="+mn-ea"/>
              <a:cs typeface="Arial" panose="020B0604020202020204" pitchFamily="34" charset="0"/>
            </a:defRPr>
          </a:pPr>
          <a:endParaRPr lang="en-US"/>
        </a:p>
      </c:txPr>
    </c:title>
    <c:autoTitleDeleted val="0"/>
    <c:plotArea>
      <c:layout/>
      <c:barChart>
        <c:barDir val="col"/>
        <c:grouping val="clustered"/>
        <c:varyColors val="0"/>
        <c:ser>
          <c:idx val="0"/>
          <c:order val="0"/>
          <c:tx>
            <c:strRef>
              <c:f>Sheet1!$B$1</c:f>
              <c:strCache>
                <c:ptCount val="1"/>
                <c:pt idx="0">
                  <c:v>Series 1</c:v>
                </c:pt>
              </c:strCache>
            </c:strRef>
          </c:tx>
          <c:spPr>
            <a:solidFill>
              <a:srgbClr val="702082"/>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D4F6-42DE-900F-9DDB191CE549}"/>
            </c:ext>
          </c:extLst>
        </c:ser>
        <c:ser>
          <c:idx val="1"/>
          <c:order val="1"/>
          <c:tx>
            <c:strRef>
              <c:f>Sheet1!$C$1</c:f>
              <c:strCache>
                <c:ptCount val="1"/>
                <c:pt idx="0">
                  <c:v>Series 2</c:v>
                </c:pt>
              </c:strCache>
            </c:strRef>
          </c:tx>
          <c:spPr>
            <a:solidFill>
              <a:srgbClr val="702082">
                <a:alpha val="70000"/>
              </a:srgbClr>
            </a:solidFill>
            <a:ln>
              <a:noFill/>
            </a:ln>
            <a:effectLst/>
          </c:spPr>
          <c:invertIfNegative val="0"/>
          <c:dPt>
            <c:idx val="0"/>
            <c:invertIfNegative val="0"/>
            <c:bubble3D val="0"/>
            <c:spPr>
              <a:solidFill>
                <a:srgbClr val="702082">
                  <a:alpha val="70000"/>
                </a:srgbClr>
              </a:solidFill>
              <a:ln>
                <a:noFill/>
              </a:ln>
              <a:effectLst/>
            </c:spPr>
            <c:extLst>
              <c:ext xmlns:c16="http://schemas.microsoft.com/office/drawing/2014/chart" uri="{C3380CC4-5D6E-409C-BE32-E72D297353CC}">
                <c16:uniqueId val="{00000002-D4F6-42DE-900F-9DDB191CE549}"/>
              </c:ext>
            </c:extLst>
          </c:dPt>
          <c:dPt>
            <c:idx val="1"/>
            <c:invertIfNegative val="0"/>
            <c:bubble3D val="0"/>
            <c:spPr>
              <a:solidFill>
                <a:srgbClr val="702082">
                  <a:alpha val="70000"/>
                </a:srgbClr>
              </a:solidFill>
              <a:ln>
                <a:noFill/>
              </a:ln>
              <a:effectLst/>
            </c:spPr>
            <c:extLst>
              <c:ext xmlns:c16="http://schemas.microsoft.com/office/drawing/2014/chart" uri="{C3380CC4-5D6E-409C-BE32-E72D297353CC}">
                <c16:uniqueId val="{00000004-D4F6-42DE-900F-9DDB191CE549}"/>
              </c:ext>
            </c:extLst>
          </c:dPt>
          <c:dPt>
            <c:idx val="2"/>
            <c:invertIfNegative val="0"/>
            <c:bubble3D val="0"/>
            <c:spPr>
              <a:solidFill>
                <a:srgbClr val="702082">
                  <a:alpha val="70000"/>
                </a:srgbClr>
              </a:solidFill>
              <a:ln>
                <a:noFill/>
              </a:ln>
              <a:effectLst/>
            </c:spPr>
            <c:extLst>
              <c:ext xmlns:c16="http://schemas.microsoft.com/office/drawing/2014/chart" uri="{C3380CC4-5D6E-409C-BE32-E72D297353CC}">
                <c16:uniqueId val="{00000006-D4F6-42DE-900F-9DDB191CE549}"/>
              </c:ext>
            </c:extLst>
          </c:dPt>
          <c:dPt>
            <c:idx val="3"/>
            <c:invertIfNegative val="0"/>
            <c:bubble3D val="0"/>
            <c:spPr>
              <a:solidFill>
                <a:srgbClr val="702082">
                  <a:alpha val="70000"/>
                </a:srgbClr>
              </a:solidFill>
              <a:ln>
                <a:noFill/>
              </a:ln>
              <a:effectLst/>
            </c:spPr>
            <c:extLst>
              <c:ext xmlns:c16="http://schemas.microsoft.com/office/drawing/2014/chart" uri="{C3380CC4-5D6E-409C-BE32-E72D297353CC}">
                <c16:uniqueId val="{00000008-D4F6-42DE-900F-9DDB191CE549}"/>
              </c:ext>
            </c:extLst>
          </c:dPt>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9-D4F6-42DE-900F-9DDB191CE549}"/>
            </c:ext>
          </c:extLst>
        </c:ser>
        <c:ser>
          <c:idx val="2"/>
          <c:order val="2"/>
          <c:tx>
            <c:strRef>
              <c:f>Sheet1!$D$1</c:f>
              <c:strCache>
                <c:ptCount val="1"/>
                <c:pt idx="0">
                  <c:v>Series 3</c:v>
                </c:pt>
              </c:strCache>
            </c:strRef>
          </c:tx>
          <c:spPr>
            <a:solidFill>
              <a:srgbClr val="702082">
                <a:alpha val="40000"/>
              </a:srgbClr>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A-D4F6-42DE-900F-9DDB191CE549}"/>
            </c:ext>
          </c:extLst>
        </c:ser>
        <c:dLbls>
          <c:showLegendKey val="0"/>
          <c:showVal val="0"/>
          <c:showCatName val="0"/>
          <c:showSerName val="0"/>
          <c:showPercent val="0"/>
          <c:showBubbleSize val="0"/>
        </c:dLbls>
        <c:gapWidth val="219"/>
        <c:overlap val="-27"/>
        <c:axId val="1812945455"/>
        <c:axId val="1812948799"/>
      </c:barChart>
      <c:catAx>
        <c:axId val="181294545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baseline="0">
                <a:solidFill>
                  <a:srgbClr val="702082"/>
                </a:solidFill>
                <a:latin typeface="Arial" panose="020B0604020202020204" pitchFamily="34" charset="0"/>
                <a:ea typeface="+mn-ea"/>
                <a:cs typeface="Arial" panose="020B0604020202020204" pitchFamily="34" charset="0"/>
              </a:defRPr>
            </a:pPr>
            <a:endParaRPr lang="en-US"/>
          </a:p>
        </c:txPr>
        <c:crossAx val="1812948799"/>
        <c:crosses val="autoZero"/>
        <c:auto val="1"/>
        <c:lblAlgn val="ctr"/>
        <c:lblOffset val="100"/>
        <c:noMultiLvlLbl val="0"/>
      </c:catAx>
      <c:valAx>
        <c:axId val="1812948799"/>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rgbClr val="702082"/>
                </a:solidFill>
                <a:latin typeface="Arial" panose="020B0604020202020204" pitchFamily="34" charset="0"/>
                <a:ea typeface="+mn-ea"/>
                <a:cs typeface="Arial" panose="020B0604020202020204" pitchFamily="34" charset="0"/>
              </a:defRPr>
            </a:pPr>
            <a:endParaRPr lang="en-US"/>
          </a:p>
        </c:txPr>
        <c:crossAx val="1812945455"/>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800" b="0" i="0" u="none" strike="noStrike" kern="1200" baseline="0">
              <a:solidFill>
                <a:srgbClr val="702082"/>
              </a:solidFill>
              <a:latin typeface="Arial" panose="020B0604020202020204" pitchFamily="34" charset="0"/>
              <a:ea typeface="+mn-ea"/>
              <a:cs typeface="Arial" panose="020B0604020202020204" pitchFamily="34" charset="0"/>
            </a:defRPr>
          </a:pPr>
          <a:endParaRPr lang="en-US"/>
        </a:p>
      </c:txPr>
    </c:legend>
    <c:plotVisOnly val="1"/>
    <c:dispBlanksAs val="gap"/>
    <c:showDLblsOverMax val="0"/>
    <c:extLst/>
  </c:chart>
  <c:spPr>
    <a:solidFill>
      <a:schemeClr val="bg1"/>
    </a:solidFill>
    <a:ln w="9525" cap="flat" cmpd="sng" algn="ctr">
      <a:solidFill>
        <a:schemeClr val="tx1">
          <a:lumMod val="15000"/>
          <a:lumOff val="85000"/>
        </a:schemeClr>
      </a:solidFill>
      <a:round/>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6AF963C-470C-48BB-9F9B-C88AF2681B65}" type="doc">
      <dgm:prSet loTypeId="urn:microsoft.com/office/officeart/2005/8/layout/cycle2" loCatId="cycle" qsTypeId="urn:microsoft.com/office/officeart/2005/8/quickstyle/simple1" qsCatId="simple" csTypeId="urn:microsoft.com/office/officeart/2005/8/colors/accent1_2" csCatId="accent1" phldr="1"/>
      <dgm:spPr/>
      <dgm:t>
        <a:bodyPr/>
        <a:lstStyle/>
        <a:p>
          <a:endParaRPr lang="en-US"/>
        </a:p>
      </dgm:t>
    </dgm:pt>
    <dgm:pt modelId="{B1339B78-D794-4D69-A389-2A5463FD05E1}">
      <dgm:prSet phldrT="[Text]" phldr="1"/>
      <dgm:spPr>
        <a:solidFill>
          <a:srgbClr val="702082"/>
        </a:solidFill>
      </dgm:spPr>
      <dgm:t>
        <a:bodyPr/>
        <a:lstStyle/>
        <a:p>
          <a:endParaRPr lang="en-US" dirty="0"/>
        </a:p>
      </dgm:t>
    </dgm:pt>
    <dgm:pt modelId="{C30ECC25-1949-4252-B518-31026D5B458E}" type="parTrans" cxnId="{DD3E97F3-5982-4708-8F1A-49FC58542F81}">
      <dgm:prSet/>
      <dgm:spPr/>
      <dgm:t>
        <a:bodyPr/>
        <a:lstStyle/>
        <a:p>
          <a:endParaRPr lang="en-US"/>
        </a:p>
      </dgm:t>
    </dgm:pt>
    <dgm:pt modelId="{D88F5B22-A7F1-48E3-A6C2-4C09C3CD50C9}" type="sibTrans" cxnId="{DD3E97F3-5982-4708-8F1A-49FC58542F81}">
      <dgm:prSet/>
      <dgm:spPr>
        <a:solidFill>
          <a:srgbClr val="702082">
            <a:alpha val="49000"/>
          </a:srgbClr>
        </a:solidFill>
      </dgm:spPr>
      <dgm:t>
        <a:bodyPr/>
        <a:lstStyle/>
        <a:p>
          <a:endParaRPr lang="en-US"/>
        </a:p>
      </dgm:t>
    </dgm:pt>
    <dgm:pt modelId="{7986F891-81D8-4563-82C5-CBE849EC3CC4}">
      <dgm:prSet phldrT="[Text]" phldr="1"/>
      <dgm:spPr>
        <a:solidFill>
          <a:srgbClr val="702082"/>
        </a:solidFill>
      </dgm:spPr>
      <dgm:t>
        <a:bodyPr/>
        <a:lstStyle/>
        <a:p>
          <a:endParaRPr lang="en-US"/>
        </a:p>
      </dgm:t>
    </dgm:pt>
    <dgm:pt modelId="{5DC95C62-A7C6-4239-80FF-5F529E2DC517}" type="parTrans" cxnId="{DBB186E6-3007-491E-908B-9172535AD477}">
      <dgm:prSet/>
      <dgm:spPr/>
      <dgm:t>
        <a:bodyPr/>
        <a:lstStyle/>
        <a:p>
          <a:endParaRPr lang="en-US"/>
        </a:p>
      </dgm:t>
    </dgm:pt>
    <dgm:pt modelId="{6B24832D-FA3C-440C-BE54-74FF211634EF}" type="sibTrans" cxnId="{DBB186E6-3007-491E-908B-9172535AD477}">
      <dgm:prSet/>
      <dgm:spPr>
        <a:solidFill>
          <a:srgbClr val="702082">
            <a:alpha val="49000"/>
          </a:srgbClr>
        </a:solidFill>
      </dgm:spPr>
      <dgm:t>
        <a:bodyPr/>
        <a:lstStyle/>
        <a:p>
          <a:endParaRPr lang="en-US"/>
        </a:p>
      </dgm:t>
    </dgm:pt>
    <dgm:pt modelId="{CAD7C471-812D-4B1D-9B46-4187FCD58A55}">
      <dgm:prSet phldrT="[Text]" phldr="1"/>
      <dgm:spPr>
        <a:solidFill>
          <a:srgbClr val="702082"/>
        </a:solidFill>
      </dgm:spPr>
      <dgm:t>
        <a:bodyPr/>
        <a:lstStyle/>
        <a:p>
          <a:endParaRPr lang="en-US"/>
        </a:p>
      </dgm:t>
    </dgm:pt>
    <dgm:pt modelId="{78DC006B-4A8C-4FCB-B961-55B3005E4F6D}" type="parTrans" cxnId="{76E01F15-AB66-4F2C-96AA-63AABC0F0575}">
      <dgm:prSet/>
      <dgm:spPr/>
      <dgm:t>
        <a:bodyPr/>
        <a:lstStyle/>
        <a:p>
          <a:endParaRPr lang="en-US"/>
        </a:p>
      </dgm:t>
    </dgm:pt>
    <dgm:pt modelId="{C07D0AB6-E78F-44E2-A359-1B7F58F532B0}" type="sibTrans" cxnId="{76E01F15-AB66-4F2C-96AA-63AABC0F0575}">
      <dgm:prSet/>
      <dgm:spPr>
        <a:solidFill>
          <a:srgbClr val="702082">
            <a:alpha val="49000"/>
          </a:srgbClr>
        </a:solidFill>
      </dgm:spPr>
      <dgm:t>
        <a:bodyPr/>
        <a:lstStyle/>
        <a:p>
          <a:endParaRPr lang="en-US"/>
        </a:p>
      </dgm:t>
    </dgm:pt>
    <dgm:pt modelId="{F72CCE82-58E1-4EAE-89C0-07334D085153}">
      <dgm:prSet phldrT="[Text]" phldr="1"/>
      <dgm:spPr>
        <a:solidFill>
          <a:srgbClr val="702082"/>
        </a:solidFill>
      </dgm:spPr>
      <dgm:t>
        <a:bodyPr/>
        <a:lstStyle/>
        <a:p>
          <a:endParaRPr lang="en-US" dirty="0"/>
        </a:p>
      </dgm:t>
    </dgm:pt>
    <dgm:pt modelId="{ACF4E84E-13AD-47AC-8596-37F8AC04E4B9}" type="parTrans" cxnId="{94F204FD-C8C9-43A7-97EB-8DA09863EFF4}">
      <dgm:prSet/>
      <dgm:spPr/>
      <dgm:t>
        <a:bodyPr/>
        <a:lstStyle/>
        <a:p>
          <a:endParaRPr lang="en-US"/>
        </a:p>
      </dgm:t>
    </dgm:pt>
    <dgm:pt modelId="{C27CCD16-F5BA-4096-83AF-9332F6AB7D65}" type="sibTrans" cxnId="{94F204FD-C8C9-43A7-97EB-8DA09863EFF4}">
      <dgm:prSet/>
      <dgm:spPr>
        <a:solidFill>
          <a:srgbClr val="702082">
            <a:alpha val="49000"/>
          </a:srgbClr>
        </a:solidFill>
      </dgm:spPr>
      <dgm:t>
        <a:bodyPr/>
        <a:lstStyle/>
        <a:p>
          <a:endParaRPr lang="en-US"/>
        </a:p>
      </dgm:t>
    </dgm:pt>
    <dgm:pt modelId="{DBE52C7A-94F8-420C-A31C-1C938CF81FB2}">
      <dgm:prSet phldrT="[Text]" phldr="1"/>
      <dgm:spPr>
        <a:solidFill>
          <a:srgbClr val="702082"/>
        </a:solidFill>
      </dgm:spPr>
      <dgm:t>
        <a:bodyPr/>
        <a:lstStyle/>
        <a:p>
          <a:endParaRPr lang="en-US" dirty="0"/>
        </a:p>
      </dgm:t>
    </dgm:pt>
    <dgm:pt modelId="{54EF25B3-DA0F-4FE3-A58B-B65C2406AF3C}" type="parTrans" cxnId="{7B46CB1F-50F2-4A6F-B9A0-25324CB9D2B0}">
      <dgm:prSet/>
      <dgm:spPr/>
      <dgm:t>
        <a:bodyPr/>
        <a:lstStyle/>
        <a:p>
          <a:endParaRPr lang="en-US"/>
        </a:p>
      </dgm:t>
    </dgm:pt>
    <dgm:pt modelId="{31935C61-74FE-46D9-910F-444FA86BE275}" type="sibTrans" cxnId="{7B46CB1F-50F2-4A6F-B9A0-25324CB9D2B0}">
      <dgm:prSet/>
      <dgm:spPr>
        <a:solidFill>
          <a:srgbClr val="702082">
            <a:alpha val="49000"/>
          </a:srgbClr>
        </a:solidFill>
      </dgm:spPr>
      <dgm:t>
        <a:bodyPr/>
        <a:lstStyle/>
        <a:p>
          <a:endParaRPr lang="en-US"/>
        </a:p>
      </dgm:t>
    </dgm:pt>
    <dgm:pt modelId="{50B5C053-619E-44E1-8160-29DF376116AE}" type="pres">
      <dgm:prSet presAssocID="{F6AF963C-470C-48BB-9F9B-C88AF2681B65}" presName="cycle" presStyleCnt="0">
        <dgm:presLayoutVars>
          <dgm:dir/>
          <dgm:resizeHandles val="exact"/>
        </dgm:presLayoutVars>
      </dgm:prSet>
      <dgm:spPr/>
    </dgm:pt>
    <dgm:pt modelId="{A5C20642-3917-4B8E-AFBA-B5A5585ED0F3}" type="pres">
      <dgm:prSet presAssocID="{B1339B78-D794-4D69-A389-2A5463FD05E1}" presName="node" presStyleLbl="node1" presStyleIdx="0" presStyleCnt="5">
        <dgm:presLayoutVars>
          <dgm:bulletEnabled val="1"/>
        </dgm:presLayoutVars>
      </dgm:prSet>
      <dgm:spPr/>
    </dgm:pt>
    <dgm:pt modelId="{C1CF49B7-9D64-4E1C-A9E0-50262C2A34C0}" type="pres">
      <dgm:prSet presAssocID="{D88F5B22-A7F1-48E3-A6C2-4C09C3CD50C9}" presName="sibTrans" presStyleLbl="sibTrans2D1" presStyleIdx="0" presStyleCnt="5"/>
      <dgm:spPr/>
    </dgm:pt>
    <dgm:pt modelId="{55DBCFF7-EFE1-449C-94A7-6407E9A98A9C}" type="pres">
      <dgm:prSet presAssocID="{D88F5B22-A7F1-48E3-A6C2-4C09C3CD50C9}" presName="connectorText" presStyleLbl="sibTrans2D1" presStyleIdx="0" presStyleCnt="5"/>
      <dgm:spPr/>
    </dgm:pt>
    <dgm:pt modelId="{5CCE935E-6FEB-4EE7-B968-904402B80EEB}" type="pres">
      <dgm:prSet presAssocID="{7986F891-81D8-4563-82C5-CBE849EC3CC4}" presName="node" presStyleLbl="node1" presStyleIdx="1" presStyleCnt="5">
        <dgm:presLayoutVars>
          <dgm:bulletEnabled val="1"/>
        </dgm:presLayoutVars>
      </dgm:prSet>
      <dgm:spPr/>
    </dgm:pt>
    <dgm:pt modelId="{0FB02714-8B26-41C2-85A6-C1EDF83982F9}" type="pres">
      <dgm:prSet presAssocID="{6B24832D-FA3C-440C-BE54-74FF211634EF}" presName="sibTrans" presStyleLbl="sibTrans2D1" presStyleIdx="1" presStyleCnt="5"/>
      <dgm:spPr/>
    </dgm:pt>
    <dgm:pt modelId="{85858342-FDFC-4F44-A90B-EC03BD6D93D4}" type="pres">
      <dgm:prSet presAssocID="{6B24832D-FA3C-440C-BE54-74FF211634EF}" presName="connectorText" presStyleLbl="sibTrans2D1" presStyleIdx="1" presStyleCnt="5"/>
      <dgm:spPr/>
    </dgm:pt>
    <dgm:pt modelId="{F648D9E4-2297-4F88-8B22-27A1E4600FC0}" type="pres">
      <dgm:prSet presAssocID="{CAD7C471-812D-4B1D-9B46-4187FCD58A55}" presName="node" presStyleLbl="node1" presStyleIdx="2" presStyleCnt="5">
        <dgm:presLayoutVars>
          <dgm:bulletEnabled val="1"/>
        </dgm:presLayoutVars>
      </dgm:prSet>
      <dgm:spPr/>
    </dgm:pt>
    <dgm:pt modelId="{039EA6D4-FC9D-4BB0-B313-417E812E2A84}" type="pres">
      <dgm:prSet presAssocID="{C07D0AB6-E78F-44E2-A359-1B7F58F532B0}" presName="sibTrans" presStyleLbl="sibTrans2D1" presStyleIdx="2" presStyleCnt="5"/>
      <dgm:spPr/>
    </dgm:pt>
    <dgm:pt modelId="{F7AEE18A-B478-4699-91C2-D389F2906B11}" type="pres">
      <dgm:prSet presAssocID="{C07D0AB6-E78F-44E2-A359-1B7F58F532B0}" presName="connectorText" presStyleLbl="sibTrans2D1" presStyleIdx="2" presStyleCnt="5"/>
      <dgm:spPr/>
    </dgm:pt>
    <dgm:pt modelId="{2DBC843F-FC4D-474A-8144-9E3C68EB8F66}" type="pres">
      <dgm:prSet presAssocID="{F72CCE82-58E1-4EAE-89C0-07334D085153}" presName="node" presStyleLbl="node1" presStyleIdx="3" presStyleCnt="5">
        <dgm:presLayoutVars>
          <dgm:bulletEnabled val="1"/>
        </dgm:presLayoutVars>
      </dgm:prSet>
      <dgm:spPr/>
    </dgm:pt>
    <dgm:pt modelId="{C9655A31-80B1-471B-AC46-111BCF02AC1D}" type="pres">
      <dgm:prSet presAssocID="{C27CCD16-F5BA-4096-83AF-9332F6AB7D65}" presName="sibTrans" presStyleLbl="sibTrans2D1" presStyleIdx="3" presStyleCnt="5"/>
      <dgm:spPr/>
    </dgm:pt>
    <dgm:pt modelId="{6D226B2A-B89E-49EB-821F-313C157A7762}" type="pres">
      <dgm:prSet presAssocID="{C27CCD16-F5BA-4096-83AF-9332F6AB7D65}" presName="connectorText" presStyleLbl="sibTrans2D1" presStyleIdx="3" presStyleCnt="5"/>
      <dgm:spPr/>
    </dgm:pt>
    <dgm:pt modelId="{EDCAB89A-EC8C-4EA7-A358-277A66454E6C}" type="pres">
      <dgm:prSet presAssocID="{DBE52C7A-94F8-420C-A31C-1C938CF81FB2}" presName="node" presStyleLbl="node1" presStyleIdx="4" presStyleCnt="5">
        <dgm:presLayoutVars>
          <dgm:bulletEnabled val="1"/>
        </dgm:presLayoutVars>
      </dgm:prSet>
      <dgm:spPr/>
    </dgm:pt>
    <dgm:pt modelId="{8787F916-0E0E-4027-9B5B-A509BA81410D}" type="pres">
      <dgm:prSet presAssocID="{31935C61-74FE-46D9-910F-444FA86BE275}" presName="sibTrans" presStyleLbl="sibTrans2D1" presStyleIdx="4" presStyleCnt="5"/>
      <dgm:spPr/>
    </dgm:pt>
    <dgm:pt modelId="{6E6B70B8-A13E-4188-9F37-7261DF16E387}" type="pres">
      <dgm:prSet presAssocID="{31935C61-74FE-46D9-910F-444FA86BE275}" presName="connectorText" presStyleLbl="sibTrans2D1" presStyleIdx="4" presStyleCnt="5"/>
      <dgm:spPr/>
    </dgm:pt>
  </dgm:ptLst>
  <dgm:cxnLst>
    <dgm:cxn modelId="{12C70115-2141-438E-B9D7-EEF862C71E43}" type="presOf" srcId="{C27CCD16-F5BA-4096-83AF-9332F6AB7D65}" destId="{6D226B2A-B89E-49EB-821F-313C157A7762}" srcOrd="1" destOrd="0" presId="urn:microsoft.com/office/officeart/2005/8/layout/cycle2"/>
    <dgm:cxn modelId="{76E01F15-AB66-4F2C-96AA-63AABC0F0575}" srcId="{F6AF963C-470C-48BB-9F9B-C88AF2681B65}" destId="{CAD7C471-812D-4B1D-9B46-4187FCD58A55}" srcOrd="2" destOrd="0" parTransId="{78DC006B-4A8C-4FCB-B961-55B3005E4F6D}" sibTransId="{C07D0AB6-E78F-44E2-A359-1B7F58F532B0}"/>
    <dgm:cxn modelId="{4E4F5018-5C8D-4ADA-9844-D527A2FCAA37}" type="presOf" srcId="{F72CCE82-58E1-4EAE-89C0-07334D085153}" destId="{2DBC843F-FC4D-474A-8144-9E3C68EB8F66}" srcOrd="0" destOrd="0" presId="urn:microsoft.com/office/officeart/2005/8/layout/cycle2"/>
    <dgm:cxn modelId="{B30C311E-A885-4CF8-A5B3-07FC807046BB}" type="presOf" srcId="{F6AF963C-470C-48BB-9F9B-C88AF2681B65}" destId="{50B5C053-619E-44E1-8160-29DF376116AE}" srcOrd="0" destOrd="0" presId="urn:microsoft.com/office/officeart/2005/8/layout/cycle2"/>
    <dgm:cxn modelId="{7B46CB1F-50F2-4A6F-B9A0-25324CB9D2B0}" srcId="{F6AF963C-470C-48BB-9F9B-C88AF2681B65}" destId="{DBE52C7A-94F8-420C-A31C-1C938CF81FB2}" srcOrd="4" destOrd="0" parTransId="{54EF25B3-DA0F-4FE3-A58B-B65C2406AF3C}" sibTransId="{31935C61-74FE-46D9-910F-444FA86BE275}"/>
    <dgm:cxn modelId="{EA4D072F-474C-4726-B042-B866556EDCCC}" type="presOf" srcId="{31935C61-74FE-46D9-910F-444FA86BE275}" destId="{8787F916-0E0E-4027-9B5B-A509BA81410D}" srcOrd="0" destOrd="0" presId="urn:microsoft.com/office/officeart/2005/8/layout/cycle2"/>
    <dgm:cxn modelId="{EEC55236-4778-469C-9AA7-2A7DF549E89E}" type="presOf" srcId="{CAD7C471-812D-4B1D-9B46-4187FCD58A55}" destId="{F648D9E4-2297-4F88-8B22-27A1E4600FC0}" srcOrd="0" destOrd="0" presId="urn:microsoft.com/office/officeart/2005/8/layout/cycle2"/>
    <dgm:cxn modelId="{8F2C8868-C071-415E-BB33-BF42B3A0B616}" type="presOf" srcId="{D88F5B22-A7F1-48E3-A6C2-4C09C3CD50C9}" destId="{55DBCFF7-EFE1-449C-94A7-6407E9A98A9C}" srcOrd="1" destOrd="0" presId="urn:microsoft.com/office/officeart/2005/8/layout/cycle2"/>
    <dgm:cxn modelId="{250DB475-D91E-430B-91D2-15EE0C66872E}" type="presOf" srcId="{31935C61-74FE-46D9-910F-444FA86BE275}" destId="{6E6B70B8-A13E-4188-9F37-7261DF16E387}" srcOrd="1" destOrd="0" presId="urn:microsoft.com/office/officeart/2005/8/layout/cycle2"/>
    <dgm:cxn modelId="{901D8388-DBA9-4615-8992-141EDF34D8EA}" type="presOf" srcId="{6B24832D-FA3C-440C-BE54-74FF211634EF}" destId="{0FB02714-8B26-41C2-85A6-C1EDF83982F9}" srcOrd="0" destOrd="0" presId="urn:microsoft.com/office/officeart/2005/8/layout/cycle2"/>
    <dgm:cxn modelId="{B3CF7891-09F9-42E0-9F33-2BAE291A199F}" type="presOf" srcId="{D88F5B22-A7F1-48E3-A6C2-4C09C3CD50C9}" destId="{C1CF49B7-9D64-4E1C-A9E0-50262C2A34C0}" srcOrd="0" destOrd="0" presId="urn:microsoft.com/office/officeart/2005/8/layout/cycle2"/>
    <dgm:cxn modelId="{C7478197-1008-4164-A7B0-CF61FFAE991F}" type="presOf" srcId="{6B24832D-FA3C-440C-BE54-74FF211634EF}" destId="{85858342-FDFC-4F44-A90B-EC03BD6D93D4}" srcOrd="1" destOrd="0" presId="urn:microsoft.com/office/officeart/2005/8/layout/cycle2"/>
    <dgm:cxn modelId="{0DCE8799-0FC5-4E4D-9C22-27570ACCEC13}" type="presOf" srcId="{B1339B78-D794-4D69-A389-2A5463FD05E1}" destId="{A5C20642-3917-4B8E-AFBA-B5A5585ED0F3}" srcOrd="0" destOrd="0" presId="urn:microsoft.com/office/officeart/2005/8/layout/cycle2"/>
    <dgm:cxn modelId="{7D15EDBC-BBD8-43ED-B3B5-FABEFCA9BBB9}" type="presOf" srcId="{C27CCD16-F5BA-4096-83AF-9332F6AB7D65}" destId="{C9655A31-80B1-471B-AC46-111BCF02AC1D}" srcOrd="0" destOrd="0" presId="urn:microsoft.com/office/officeart/2005/8/layout/cycle2"/>
    <dgm:cxn modelId="{DE41D9C7-58AC-4B6D-BFC2-6EB6A6F7B5AE}" type="presOf" srcId="{7986F891-81D8-4563-82C5-CBE849EC3CC4}" destId="{5CCE935E-6FEB-4EE7-B968-904402B80EEB}" srcOrd="0" destOrd="0" presId="urn:microsoft.com/office/officeart/2005/8/layout/cycle2"/>
    <dgm:cxn modelId="{32C90CCA-ACF2-4B26-AE64-AF9A3BC818C6}" type="presOf" srcId="{C07D0AB6-E78F-44E2-A359-1B7F58F532B0}" destId="{F7AEE18A-B478-4699-91C2-D389F2906B11}" srcOrd="1" destOrd="0" presId="urn:microsoft.com/office/officeart/2005/8/layout/cycle2"/>
    <dgm:cxn modelId="{E210BCD1-63F7-4F8F-9C8B-AA3B8CECBCDD}" type="presOf" srcId="{C07D0AB6-E78F-44E2-A359-1B7F58F532B0}" destId="{039EA6D4-FC9D-4BB0-B313-417E812E2A84}" srcOrd="0" destOrd="0" presId="urn:microsoft.com/office/officeart/2005/8/layout/cycle2"/>
    <dgm:cxn modelId="{706437D3-85EB-4B79-B869-C9E22D3D4D10}" type="presOf" srcId="{DBE52C7A-94F8-420C-A31C-1C938CF81FB2}" destId="{EDCAB89A-EC8C-4EA7-A358-277A66454E6C}" srcOrd="0" destOrd="0" presId="urn:microsoft.com/office/officeart/2005/8/layout/cycle2"/>
    <dgm:cxn modelId="{DBB186E6-3007-491E-908B-9172535AD477}" srcId="{F6AF963C-470C-48BB-9F9B-C88AF2681B65}" destId="{7986F891-81D8-4563-82C5-CBE849EC3CC4}" srcOrd="1" destOrd="0" parTransId="{5DC95C62-A7C6-4239-80FF-5F529E2DC517}" sibTransId="{6B24832D-FA3C-440C-BE54-74FF211634EF}"/>
    <dgm:cxn modelId="{DD3E97F3-5982-4708-8F1A-49FC58542F81}" srcId="{F6AF963C-470C-48BB-9F9B-C88AF2681B65}" destId="{B1339B78-D794-4D69-A389-2A5463FD05E1}" srcOrd="0" destOrd="0" parTransId="{C30ECC25-1949-4252-B518-31026D5B458E}" sibTransId="{D88F5B22-A7F1-48E3-A6C2-4C09C3CD50C9}"/>
    <dgm:cxn modelId="{94F204FD-C8C9-43A7-97EB-8DA09863EFF4}" srcId="{F6AF963C-470C-48BB-9F9B-C88AF2681B65}" destId="{F72CCE82-58E1-4EAE-89C0-07334D085153}" srcOrd="3" destOrd="0" parTransId="{ACF4E84E-13AD-47AC-8596-37F8AC04E4B9}" sibTransId="{C27CCD16-F5BA-4096-83AF-9332F6AB7D65}"/>
    <dgm:cxn modelId="{EB6D77EF-81EB-4519-86BC-7C6DD8ECD6BB}" type="presParOf" srcId="{50B5C053-619E-44E1-8160-29DF376116AE}" destId="{A5C20642-3917-4B8E-AFBA-B5A5585ED0F3}" srcOrd="0" destOrd="0" presId="urn:microsoft.com/office/officeart/2005/8/layout/cycle2"/>
    <dgm:cxn modelId="{FCB86D66-8A02-4860-AC15-987596275808}" type="presParOf" srcId="{50B5C053-619E-44E1-8160-29DF376116AE}" destId="{C1CF49B7-9D64-4E1C-A9E0-50262C2A34C0}" srcOrd="1" destOrd="0" presId="urn:microsoft.com/office/officeart/2005/8/layout/cycle2"/>
    <dgm:cxn modelId="{FDD66448-C7F6-45FF-B1D2-C58461F20DA9}" type="presParOf" srcId="{C1CF49B7-9D64-4E1C-A9E0-50262C2A34C0}" destId="{55DBCFF7-EFE1-449C-94A7-6407E9A98A9C}" srcOrd="0" destOrd="0" presId="urn:microsoft.com/office/officeart/2005/8/layout/cycle2"/>
    <dgm:cxn modelId="{E1E99816-06DB-4083-B416-E1AB6E856ECB}" type="presParOf" srcId="{50B5C053-619E-44E1-8160-29DF376116AE}" destId="{5CCE935E-6FEB-4EE7-B968-904402B80EEB}" srcOrd="2" destOrd="0" presId="urn:microsoft.com/office/officeart/2005/8/layout/cycle2"/>
    <dgm:cxn modelId="{2AAF3803-0E26-4C88-BBF3-CA0101E08F9D}" type="presParOf" srcId="{50B5C053-619E-44E1-8160-29DF376116AE}" destId="{0FB02714-8B26-41C2-85A6-C1EDF83982F9}" srcOrd="3" destOrd="0" presId="urn:microsoft.com/office/officeart/2005/8/layout/cycle2"/>
    <dgm:cxn modelId="{6D7CCE0E-C977-4554-921B-F8B609AA3C48}" type="presParOf" srcId="{0FB02714-8B26-41C2-85A6-C1EDF83982F9}" destId="{85858342-FDFC-4F44-A90B-EC03BD6D93D4}" srcOrd="0" destOrd="0" presId="urn:microsoft.com/office/officeart/2005/8/layout/cycle2"/>
    <dgm:cxn modelId="{13C54CD3-0B43-4D74-B5AE-43D4ADC56FFB}" type="presParOf" srcId="{50B5C053-619E-44E1-8160-29DF376116AE}" destId="{F648D9E4-2297-4F88-8B22-27A1E4600FC0}" srcOrd="4" destOrd="0" presId="urn:microsoft.com/office/officeart/2005/8/layout/cycle2"/>
    <dgm:cxn modelId="{75C56154-D8C6-42EB-8C58-1602CB89B399}" type="presParOf" srcId="{50B5C053-619E-44E1-8160-29DF376116AE}" destId="{039EA6D4-FC9D-4BB0-B313-417E812E2A84}" srcOrd="5" destOrd="0" presId="urn:microsoft.com/office/officeart/2005/8/layout/cycle2"/>
    <dgm:cxn modelId="{A75511B2-7641-45E3-A6F6-F428C2FEE948}" type="presParOf" srcId="{039EA6D4-FC9D-4BB0-B313-417E812E2A84}" destId="{F7AEE18A-B478-4699-91C2-D389F2906B11}" srcOrd="0" destOrd="0" presId="urn:microsoft.com/office/officeart/2005/8/layout/cycle2"/>
    <dgm:cxn modelId="{42916103-4628-43D2-8004-24753E4449B4}" type="presParOf" srcId="{50B5C053-619E-44E1-8160-29DF376116AE}" destId="{2DBC843F-FC4D-474A-8144-9E3C68EB8F66}" srcOrd="6" destOrd="0" presId="urn:microsoft.com/office/officeart/2005/8/layout/cycle2"/>
    <dgm:cxn modelId="{D3622190-DFA2-4B6F-A4D4-FF225EB10C9F}" type="presParOf" srcId="{50B5C053-619E-44E1-8160-29DF376116AE}" destId="{C9655A31-80B1-471B-AC46-111BCF02AC1D}" srcOrd="7" destOrd="0" presId="urn:microsoft.com/office/officeart/2005/8/layout/cycle2"/>
    <dgm:cxn modelId="{CB439575-10EB-4FFB-B270-1C455FD005A2}" type="presParOf" srcId="{C9655A31-80B1-471B-AC46-111BCF02AC1D}" destId="{6D226B2A-B89E-49EB-821F-313C157A7762}" srcOrd="0" destOrd="0" presId="urn:microsoft.com/office/officeart/2005/8/layout/cycle2"/>
    <dgm:cxn modelId="{654B3789-4C39-4920-B2A8-99C5F4CA7125}" type="presParOf" srcId="{50B5C053-619E-44E1-8160-29DF376116AE}" destId="{EDCAB89A-EC8C-4EA7-A358-277A66454E6C}" srcOrd="8" destOrd="0" presId="urn:microsoft.com/office/officeart/2005/8/layout/cycle2"/>
    <dgm:cxn modelId="{F82CE950-46D1-4096-8959-B5257E1714B9}" type="presParOf" srcId="{50B5C053-619E-44E1-8160-29DF376116AE}" destId="{8787F916-0E0E-4027-9B5B-A509BA81410D}" srcOrd="9" destOrd="0" presId="urn:microsoft.com/office/officeart/2005/8/layout/cycle2"/>
    <dgm:cxn modelId="{634F868F-4EC2-4677-B6A5-48F4A2405244}" type="presParOf" srcId="{8787F916-0E0E-4027-9B5B-A509BA81410D}" destId="{6E6B70B8-A13E-4188-9F37-7261DF16E387}" srcOrd="0" destOrd="0" presId="urn:microsoft.com/office/officeart/2005/8/layout/cycle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15E230F-7B1B-452C-8EAB-CE8D3084608E}" type="doc">
      <dgm:prSet loTypeId="urn:microsoft.com/office/officeart/2005/8/layout/matrix3" loCatId="matrix" qsTypeId="urn:microsoft.com/office/officeart/2005/8/quickstyle/simple1" qsCatId="simple" csTypeId="urn:microsoft.com/office/officeart/2005/8/colors/accent1_2" csCatId="accent1" phldr="1"/>
      <dgm:spPr/>
      <dgm:t>
        <a:bodyPr/>
        <a:lstStyle/>
        <a:p>
          <a:endParaRPr lang="en-US"/>
        </a:p>
      </dgm:t>
    </dgm:pt>
    <dgm:pt modelId="{597D3E15-AC7D-440A-AC6A-8D7867F3F124}">
      <dgm:prSet phldrT="[Text]" custT="1"/>
      <dgm:spPr>
        <a:solidFill>
          <a:srgbClr val="702082"/>
        </a:solidFill>
      </dgm:spPr>
      <dgm:t>
        <a:bodyPr/>
        <a:lstStyle/>
        <a:p>
          <a:r>
            <a:rPr lang="en-US" sz="2400" dirty="0"/>
            <a:t>Insert</a:t>
          </a:r>
          <a:r>
            <a:rPr lang="en-US" sz="4800" dirty="0"/>
            <a:t> </a:t>
          </a:r>
          <a:r>
            <a:rPr lang="en-US" sz="2400" dirty="0"/>
            <a:t>text</a:t>
          </a:r>
        </a:p>
      </dgm:t>
    </dgm:pt>
    <dgm:pt modelId="{90CACCC5-1C5C-45E6-B43B-9CBD5AE68092}" type="parTrans" cxnId="{8A8B8C38-C5E5-4EF6-A77B-5833E1AB7D47}">
      <dgm:prSet/>
      <dgm:spPr/>
      <dgm:t>
        <a:bodyPr/>
        <a:lstStyle/>
        <a:p>
          <a:endParaRPr lang="en-US"/>
        </a:p>
      </dgm:t>
    </dgm:pt>
    <dgm:pt modelId="{1AAFCF79-4ABE-41A1-ABC9-E391BD4765C5}" type="sibTrans" cxnId="{8A8B8C38-C5E5-4EF6-A77B-5833E1AB7D47}">
      <dgm:prSet/>
      <dgm:spPr/>
      <dgm:t>
        <a:bodyPr/>
        <a:lstStyle/>
        <a:p>
          <a:endParaRPr lang="en-US"/>
        </a:p>
      </dgm:t>
    </dgm:pt>
    <dgm:pt modelId="{8A45E3E8-3E37-40E4-8C4D-96A5BDF201F3}">
      <dgm:prSet phldrT="[Text]" custT="1"/>
      <dgm:spPr>
        <a:solidFill>
          <a:srgbClr val="702082"/>
        </a:solidFill>
      </dgm:spPr>
      <dgm:t>
        <a:bodyPr/>
        <a:lstStyle/>
        <a:p>
          <a:r>
            <a:rPr lang="en-US" sz="2400" dirty="0"/>
            <a:t>Insert text</a:t>
          </a:r>
        </a:p>
      </dgm:t>
    </dgm:pt>
    <dgm:pt modelId="{06B80CF7-3928-40F4-925B-9C683CB1C304}" type="parTrans" cxnId="{92606733-AB4E-45C6-8F63-497774D7EA7E}">
      <dgm:prSet/>
      <dgm:spPr/>
      <dgm:t>
        <a:bodyPr/>
        <a:lstStyle/>
        <a:p>
          <a:endParaRPr lang="en-US"/>
        </a:p>
      </dgm:t>
    </dgm:pt>
    <dgm:pt modelId="{CB3DEB1F-E37D-45A8-8E02-C7DA67A195FF}" type="sibTrans" cxnId="{92606733-AB4E-45C6-8F63-497774D7EA7E}">
      <dgm:prSet/>
      <dgm:spPr/>
      <dgm:t>
        <a:bodyPr/>
        <a:lstStyle/>
        <a:p>
          <a:endParaRPr lang="en-US"/>
        </a:p>
      </dgm:t>
    </dgm:pt>
    <dgm:pt modelId="{974063B6-A80C-473A-B66C-EE9D4BFFF79C}">
      <dgm:prSet phldrT="[Text]" custT="1"/>
      <dgm:spPr>
        <a:solidFill>
          <a:srgbClr val="702082"/>
        </a:solidFill>
      </dgm:spPr>
      <dgm:t>
        <a:bodyPr/>
        <a:lstStyle/>
        <a:p>
          <a:r>
            <a:rPr lang="en-US" sz="2400" dirty="0"/>
            <a:t>Insert text</a:t>
          </a:r>
        </a:p>
      </dgm:t>
    </dgm:pt>
    <dgm:pt modelId="{1B2AF3EA-D731-402D-A3E2-E4E40006E8F9}" type="parTrans" cxnId="{9CFCF5B9-41E9-4B16-B5F2-B5EC45110DAD}">
      <dgm:prSet/>
      <dgm:spPr/>
      <dgm:t>
        <a:bodyPr/>
        <a:lstStyle/>
        <a:p>
          <a:endParaRPr lang="en-US"/>
        </a:p>
      </dgm:t>
    </dgm:pt>
    <dgm:pt modelId="{543A4437-5436-403D-8DC0-B561FB834BAC}" type="sibTrans" cxnId="{9CFCF5B9-41E9-4B16-B5F2-B5EC45110DAD}">
      <dgm:prSet/>
      <dgm:spPr/>
      <dgm:t>
        <a:bodyPr/>
        <a:lstStyle/>
        <a:p>
          <a:endParaRPr lang="en-US"/>
        </a:p>
      </dgm:t>
    </dgm:pt>
    <dgm:pt modelId="{8ADAEDB6-4781-4D7C-8882-3175738F32D4}">
      <dgm:prSet custT="1"/>
      <dgm:spPr>
        <a:solidFill>
          <a:srgbClr val="702082"/>
        </a:solidFill>
      </dgm:spPr>
      <dgm:t>
        <a:bodyPr/>
        <a:lstStyle/>
        <a:p>
          <a:r>
            <a:rPr lang="en-US" sz="2400" dirty="0"/>
            <a:t>Insert text</a:t>
          </a:r>
        </a:p>
      </dgm:t>
    </dgm:pt>
    <dgm:pt modelId="{AC011B23-9C39-4F54-AA1D-F27F13CD5FDF}" type="parTrans" cxnId="{3BFE5E96-5965-4A4A-BB7B-384AC2659B48}">
      <dgm:prSet/>
      <dgm:spPr/>
      <dgm:t>
        <a:bodyPr/>
        <a:lstStyle/>
        <a:p>
          <a:endParaRPr lang="en-US"/>
        </a:p>
      </dgm:t>
    </dgm:pt>
    <dgm:pt modelId="{34B12C3A-6373-4AB5-BAFD-6EA196C13B52}" type="sibTrans" cxnId="{3BFE5E96-5965-4A4A-BB7B-384AC2659B48}">
      <dgm:prSet/>
      <dgm:spPr/>
      <dgm:t>
        <a:bodyPr/>
        <a:lstStyle/>
        <a:p>
          <a:endParaRPr lang="en-US"/>
        </a:p>
      </dgm:t>
    </dgm:pt>
    <dgm:pt modelId="{8388327E-08FF-4B04-A28D-C34E93E5FB05}" type="pres">
      <dgm:prSet presAssocID="{815E230F-7B1B-452C-8EAB-CE8D3084608E}" presName="matrix" presStyleCnt="0">
        <dgm:presLayoutVars>
          <dgm:chMax val="1"/>
          <dgm:dir/>
          <dgm:resizeHandles val="exact"/>
        </dgm:presLayoutVars>
      </dgm:prSet>
      <dgm:spPr/>
    </dgm:pt>
    <dgm:pt modelId="{DD9CD7B0-B45F-4B08-9F38-87E577F66BAA}" type="pres">
      <dgm:prSet presAssocID="{815E230F-7B1B-452C-8EAB-CE8D3084608E}" presName="diamond" presStyleLbl="bgShp" presStyleIdx="0" presStyleCnt="1"/>
      <dgm:spPr>
        <a:solidFill>
          <a:srgbClr val="D9E1E2"/>
        </a:solidFill>
      </dgm:spPr>
    </dgm:pt>
    <dgm:pt modelId="{5B1B3ED4-F4EC-4B77-A64D-FB338057D1CF}" type="pres">
      <dgm:prSet presAssocID="{815E230F-7B1B-452C-8EAB-CE8D3084608E}" presName="quad1" presStyleLbl="node1" presStyleIdx="0" presStyleCnt="4">
        <dgm:presLayoutVars>
          <dgm:chMax val="0"/>
          <dgm:chPref val="0"/>
          <dgm:bulletEnabled val="1"/>
        </dgm:presLayoutVars>
      </dgm:prSet>
      <dgm:spPr/>
    </dgm:pt>
    <dgm:pt modelId="{CDF1B502-2E7D-4842-BB8E-E241B03E9E17}" type="pres">
      <dgm:prSet presAssocID="{815E230F-7B1B-452C-8EAB-CE8D3084608E}" presName="quad2" presStyleLbl="node1" presStyleIdx="1" presStyleCnt="4">
        <dgm:presLayoutVars>
          <dgm:chMax val="0"/>
          <dgm:chPref val="0"/>
          <dgm:bulletEnabled val="1"/>
        </dgm:presLayoutVars>
      </dgm:prSet>
      <dgm:spPr/>
    </dgm:pt>
    <dgm:pt modelId="{E4360129-087E-4FEC-8341-EE44F80B3461}" type="pres">
      <dgm:prSet presAssocID="{815E230F-7B1B-452C-8EAB-CE8D3084608E}" presName="quad3" presStyleLbl="node1" presStyleIdx="2" presStyleCnt="4">
        <dgm:presLayoutVars>
          <dgm:chMax val="0"/>
          <dgm:chPref val="0"/>
          <dgm:bulletEnabled val="1"/>
        </dgm:presLayoutVars>
      </dgm:prSet>
      <dgm:spPr/>
    </dgm:pt>
    <dgm:pt modelId="{BC33D4E8-9A44-448B-A7D7-1682BC753C1C}" type="pres">
      <dgm:prSet presAssocID="{815E230F-7B1B-452C-8EAB-CE8D3084608E}" presName="quad4" presStyleLbl="node1" presStyleIdx="3" presStyleCnt="4">
        <dgm:presLayoutVars>
          <dgm:chMax val="0"/>
          <dgm:chPref val="0"/>
          <dgm:bulletEnabled val="1"/>
        </dgm:presLayoutVars>
      </dgm:prSet>
      <dgm:spPr/>
    </dgm:pt>
  </dgm:ptLst>
  <dgm:cxnLst>
    <dgm:cxn modelId="{A80D1F0B-D932-45DD-968B-89D225E7CC99}" type="presOf" srcId="{8ADAEDB6-4781-4D7C-8882-3175738F32D4}" destId="{BC33D4E8-9A44-448B-A7D7-1682BC753C1C}" srcOrd="0" destOrd="0" presId="urn:microsoft.com/office/officeart/2005/8/layout/matrix3"/>
    <dgm:cxn modelId="{92606733-AB4E-45C6-8F63-497774D7EA7E}" srcId="{815E230F-7B1B-452C-8EAB-CE8D3084608E}" destId="{8A45E3E8-3E37-40E4-8C4D-96A5BDF201F3}" srcOrd="1" destOrd="0" parTransId="{06B80CF7-3928-40F4-925B-9C683CB1C304}" sibTransId="{CB3DEB1F-E37D-45A8-8E02-C7DA67A195FF}"/>
    <dgm:cxn modelId="{8A8B8C38-C5E5-4EF6-A77B-5833E1AB7D47}" srcId="{815E230F-7B1B-452C-8EAB-CE8D3084608E}" destId="{597D3E15-AC7D-440A-AC6A-8D7867F3F124}" srcOrd="0" destOrd="0" parTransId="{90CACCC5-1C5C-45E6-B43B-9CBD5AE68092}" sibTransId="{1AAFCF79-4ABE-41A1-ABC9-E391BD4765C5}"/>
    <dgm:cxn modelId="{3BFE5E96-5965-4A4A-BB7B-384AC2659B48}" srcId="{815E230F-7B1B-452C-8EAB-CE8D3084608E}" destId="{8ADAEDB6-4781-4D7C-8882-3175738F32D4}" srcOrd="3" destOrd="0" parTransId="{AC011B23-9C39-4F54-AA1D-F27F13CD5FDF}" sibTransId="{34B12C3A-6373-4AB5-BAFD-6EA196C13B52}"/>
    <dgm:cxn modelId="{58E76F99-9AA6-4861-B298-4C3BF85785E0}" type="presOf" srcId="{815E230F-7B1B-452C-8EAB-CE8D3084608E}" destId="{8388327E-08FF-4B04-A28D-C34E93E5FB05}" srcOrd="0" destOrd="0" presId="urn:microsoft.com/office/officeart/2005/8/layout/matrix3"/>
    <dgm:cxn modelId="{1B1172B5-F377-43E1-B193-1F5BFFFA0912}" type="presOf" srcId="{8A45E3E8-3E37-40E4-8C4D-96A5BDF201F3}" destId="{CDF1B502-2E7D-4842-BB8E-E241B03E9E17}" srcOrd="0" destOrd="0" presId="urn:microsoft.com/office/officeart/2005/8/layout/matrix3"/>
    <dgm:cxn modelId="{FA2614B7-0A16-4D09-8456-32E411C39469}" type="presOf" srcId="{597D3E15-AC7D-440A-AC6A-8D7867F3F124}" destId="{5B1B3ED4-F4EC-4B77-A64D-FB338057D1CF}" srcOrd="0" destOrd="0" presId="urn:microsoft.com/office/officeart/2005/8/layout/matrix3"/>
    <dgm:cxn modelId="{9CFCF5B9-41E9-4B16-B5F2-B5EC45110DAD}" srcId="{815E230F-7B1B-452C-8EAB-CE8D3084608E}" destId="{974063B6-A80C-473A-B66C-EE9D4BFFF79C}" srcOrd="2" destOrd="0" parTransId="{1B2AF3EA-D731-402D-A3E2-E4E40006E8F9}" sibTransId="{543A4437-5436-403D-8DC0-B561FB834BAC}"/>
    <dgm:cxn modelId="{981980D7-E166-48FE-940E-3C3ED2E694D4}" type="presOf" srcId="{974063B6-A80C-473A-B66C-EE9D4BFFF79C}" destId="{E4360129-087E-4FEC-8341-EE44F80B3461}" srcOrd="0" destOrd="0" presId="urn:microsoft.com/office/officeart/2005/8/layout/matrix3"/>
    <dgm:cxn modelId="{1CF82DAD-D59E-47D3-B212-68AB5FAF815B}" type="presParOf" srcId="{8388327E-08FF-4B04-A28D-C34E93E5FB05}" destId="{DD9CD7B0-B45F-4B08-9F38-87E577F66BAA}" srcOrd="0" destOrd="0" presId="urn:microsoft.com/office/officeart/2005/8/layout/matrix3"/>
    <dgm:cxn modelId="{1B66627E-7536-40A3-9CFA-1609D63C4DE2}" type="presParOf" srcId="{8388327E-08FF-4B04-A28D-C34E93E5FB05}" destId="{5B1B3ED4-F4EC-4B77-A64D-FB338057D1CF}" srcOrd="1" destOrd="0" presId="urn:microsoft.com/office/officeart/2005/8/layout/matrix3"/>
    <dgm:cxn modelId="{A4B83303-1DA1-465E-9C52-C31C5F4CD1B0}" type="presParOf" srcId="{8388327E-08FF-4B04-A28D-C34E93E5FB05}" destId="{CDF1B502-2E7D-4842-BB8E-E241B03E9E17}" srcOrd="2" destOrd="0" presId="urn:microsoft.com/office/officeart/2005/8/layout/matrix3"/>
    <dgm:cxn modelId="{1A1C23B5-9CBF-41DE-AD49-E6A72BB94191}" type="presParOf" srcId="{8388327E-08FF-4B04-A28D-C34E93E5FB05}" destId="{E4360129-087E-4FEC-8341-EE44F80B3461}" srcOrd="3" destOrd="0" presId="urn:microsoft.com/office/officeart/2005/8/layout/matrix3"/>
    <dgm:cxn modelId="{7F456684-7F6D-4CEB-A7FA-B4F44C936FA0}" type="presParOf" srcId="{8388327E-08FF-4B04-A28D-C34E93E5FB05}" destId="{BC33D4E8-9A44-448B-A7D7-1682BC753C1C}" srcOrd="4" destOrd="0" presId="urn:microsoft.com/office/officeart/2005/8/layout/matrix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885E3F5-AC1A-413D-91A7-FED3CF06A171}" type="doc">
      <dgm:prSet loTypeId="urn:diagrams.loki3.com/VaryingWidthList" loCatId="list" qsTypeId="urn:microsoft.com/office/officeart/2005/8/quickstyle/simple1" qsCatId="simple" csTypeId="urn:microsoft.com/office/officeart/2005/8/colors/accent1_2" csCatId="accent1" phldr="1"/>
      <dgm:spPr/>
      <dgm:t>
        <a:bodyPr/>
        <a:lstStyle/>
        <a:p>
          <a:endParaRPr lang="en-US"/>
        </a:p>
      </dgm:t>
    </dgm:pt>
    <dgm:pt modelId="{DF6445D6-AD6E-40EA-9CC5-ADA2989007DF}">
      <dgm:prSet phldrT="[Text]" custT="1"/>
      <dgm:spPr>
        <a:solidFill>
          <a:srgbClr val="5B6770"/>
        </a:solidFill>
      </dgm:spPr>
      <dgm:t>
        <a:bodyPr/>
        <a:lstStyle/>
        <a:p>
          <a:r>
            <a:rPr lang="en-US" sz="2800" dirty="0"/>
            <a:t>Insert text</a:t>
          </a:r>
        </a:p>
      </dgm:t>
    </dgm:pt>
    <dgm:pt modelId="{FD3A9267-89C5-42A0-BEB5-1DDA231823E6}" type="parTrans" cxnId="{DB4D8DF8-82C5-4A2E-B512-09B03C48D2E2}">
      <dgm:prSet/>
      <dgm:spPr/>
      <dgm:t>
        <a:bodyPr/>
        <a:lstStyle/>
        <a:p>
          <a:endParaRPr lang="en-US"/>
        </a:p>
      </dgm:t>
    </dgm:pt>
    <dgm:pt modelId="{E652122A-26B5-4D80-91C5-8600170F5AF4}" type="sibTrans" cxnId="{DB4D8DF8-82C5-4A2E-B512-09B03C48D2E2}">
      <dgm:prSet/>
      <dgm:spPr/>
      <dgm:t>
        <a:bodyPr/>
        <a:lstStyle/>
        <a:p>
          <a:endParaRPr lang="en-US"/>
        </a:p>
      </dgm:t>
    </dgm:pt>
    <dgm:pt modelId="{A817AB60-6E09-4302-AE6B-E170AF69A8D1}">
      <dgm:prSet phldrT="[Text]" custT="1"/>
      <dgm:spPr>
        <a:solidFill>
          <a:srgbClr val="5B6770"/>
        </a:solidFill>
      </dgm:spPr>
      <dgm:t>
        <a:bodyPr/>
        <a:lstStyle/>
        <a:p>
          <a:r>
            <a:rPr lang="en-US" sz="2800" dirty="0"/>
            <a:t>Insert text</a:t>
          </a:r>
        </a:p>
      </dgm:t>
    </dgm:pt>
    <dgm:pt modelId="{1C325A12-1C88-4054-AE1C-F6B0B20E8645}" type="parTrans" cxnId="{49F3FD16-BAFF-4623-946A-73A293497173}">
      <dgm:prSet/>
      <dgm:spPr/>
      <dgm:t>
        <a:bodyPr/>
        <a:lstStyle/>
        <a:p>
          <a:endParaRPr lang="en-US"/>
        </a:p>
      </dgm:t>
    </dgm:pt>
    <dgm:pt modelId="{055F724D-E94C-4C0A-8239-9858FA0B048A}" type="sibTrans" cxnId="{49F3FD16-BAFF-4623-946A-73A293497173}">
      <dgm:prSet/>
      <dgm:spPr/>
      <dgm:t>
        <a:bodyPr/>
        <a:lstStyle/>
        <a:p>
          <a:endParaRPr lang="en-US"/>
        </a:p>
      </dgm:t>
    </dgm:pt>
    <dgm:pt modelId="{61C838B0-BF5E-4D91-801D-B85969C802D9}">
      <dgm:prSet phldrT="[Text]" custT="1"/>
      <dgm:spPr>
        <a:solidFill>
          <a:srgbClr val="5B6770"/>
        </a:solidFill>
      </dgm:spPr>
      <dgm:t>
        <a:bodyPr/>
        <a:lstStyle/>
        <a:p>
          <a:r>
            <a:rPr lang="en-US" sz="2800" dirty="0"/>
            <a:t>Insert text</a:t>
          </a:r>
        </a:p>
      </dgm:t>
    </dgm:pt>
    <dgm:pt modelId="{3F6DF59A-450D-4A18-A430-61B9861B174D}" type="sibTrans" cxnId="{D964DCA1-9F7F-4207-8CD8-611487A74B4A}">
      <dgm:prSet/>
      <dgm:spPr/>
      <dgm:t>
        <a:bodyPr/>
        <a:lstStyle/>
        <a:p>
          <a:endParaRPr lang="en-US"/>
        </a:p>
      </dgm:t>
    </dgm:pt>
    <dgm:pt modelId="{E83354B5-A8BA-4F15-9EF2-1F6EC557B227}" type="parTrans" cxnId="{D964DCA1-9F7F-4207-8CD8-611487A74B4A}">
      <dgm:prSet/>
      <dgm:spPr/>
      <dgm:t>
        <a:bodyPr/>
        <a:lstStyle/>
        <a:p>
          <a:endParaRPr lang="en-US"/>
        </a:p>
      </dgm:t>
    </dgm:pt>
    <dgm:pt modelId="{EB411461-D5D7-4C79-89A6-39318FE265E8}" type="pres">
      <dgm:prSet presAssocID="{3885E3F5-AC1A-413D-91A7-FED3CF06A171}" presName="Name0" presStyleCnt="0">
        <dgm:presLayoutVars>
          <dgm:resizeHandles/>
        </dgm:presLayoutVars>
      </dgm:prSet>
      <dgm:spPr/>
    </dgm:pt>
    <dgm:pt modelId="{C0B97396-4AE9-4F19-90B3-0992536DD998}" type="pres">
      <dgm:prSet presAssocID="{DF6445D6-AD6E-40EA-9CC5-ADA2989007DF}" presName="text" presStyleLbl="node1" presStyleIdx="0" presStyleCnt="3" custScaleX="639555">
        <dgm:presLayoutVars>
          <dgm:bulletEnabled val="1"/>
        </dgm:presLayoutVars>
      </dgm:prSet>
      <dgm:spPr/>
    </dgm:pt>
    <dgm:pt modelId="{F0094E23-6D6B-4862-BF99-9F971C9AFCAF}" type="pres">
      <dgm:prSet presAssocID="{E652122A-26B5-4D80-91C5-8600170F5AF4}" presName="space" presStyleCnt="0"/>
      <dgm:spPr/>
    </dgm:pt>
    <dgm:pt modelId="{D5416B3E-14EF-425F-BFA2-B5BC703FCCE3}" type="pres">
      <dgm:prSet presAssocID="{61C838B0-BF5E-4D91-801D-B85969C802D9}" presName="text" presStyleLbl="node1" presStyleIdx="1" presStyleCnt="3" custScaleX="639555">
        <dgm:presLayoutVars>
          <dgm:bulletEnabled val="1"/>
        </dgm:presLayoutVars>
      </dgm:prSet>
      <dgm:spPr/>
    </dgm:pt>
    <dgm:pt modelId="{66CB1BD4-C1DB-4002-B615-2DA15993F035}" type="pres">
      <dgm:prSet presAssocID="{3F6DF59A-450D-4A18-A430-61B9861B174D}" presName="space" presStyleCnt="0"/>
      <dgm:spPr/>
    </dgm:pt>
    <dgm:pt modelId="{0C7B7AC6-97CA-472F-ABB4-69205FD77D17}" type="pres">
      <dgm:prSet presAssocID="{A817AB60-6E09-4302-AE6B-E170AF69A8D1}" presName="text" presStyleLbl="node1" presStyleIdx="2" presStyleCnt="3" custScaleX="639555">
        <dgm:presLayoutVars>
          <dgm:bulletEnabled val="1"/>
        </dgm:presLayoutVars>
      </dgm:prSet>
      <dgm:spPr/>
    </dgm:pt>
  </dgm:ptLst>
  <dgm:cxnLst>
    <dgm:cxn modelId="{F8E50E03-2F61-449C-907E-C1D31E306B63}" type="presOf" srcId="{61C838B0-BF5E-4D91-801D-B85969C802D9}" destId="{D5416B3E-14EF-425F-BFA2-B5BC703FCCE3}" srcOrd="0" destOrd="0" presId="urn:diagrams.loki3.com/VaryingWidthList"/>
    <dgm:cxn modelId="{56846315-7D51-46EE-81B8-99207B2F7EDC}" type="presOf" srcId="{3885E3F5-AC1A-413D-91A7-FED3CF06A171}" destId="{EB411461-D5D7-4C79-89A6-39318FE265E8}" srcOrd="0" destOrd="0" presId="urn:diagrams.loki3.com/VaryingWidthList"/>
    <dgm:cxn modelId="{49F3FD16-BAFF-4623-946A-73A293497173}" srcId="{3885E3F5-AC1A-413D-91A7-FED3CF06A171}" destId="{A817AB60-6E09-4302-AE6B-E170AF69A8D1}" srcOrd="2" destOrd="0" parTransId="{1C325A12-1C88-4054-AE1C-F6B0B20E8645}" sibTransId="{055F724D-E94C-4C0A-8239-9858FA0B048A}"/>
    <dgm:cxn modelId="{D964DCA1-9F7F-4207-8CD8-611487A74B4A}" srcId="{3885E3F5-AC1A-413D-91A7-FED3CF06A171}" destId="{61C838B0-BF5E-4D91-801D-B85969C802D9}" srcOrd="1" destOrd="0" parTransId="{E83354B5-A8BA-4F15-9EF2-1F6EC557B227}" sibTransId="{3F6DF59A-450D-4A18-A430-61B9861B174D}"/>
    <dgm:cxn modelId="{308789B0-E1BE-4858-A8F4-4A5D862BB320}" type="presOf" srcId="{DF6445D6-AD6E-40EA-9CC5-ADA2989007DF}" destId="{C0B97396-4AE9-4F19-90B3-0992536DD998}" srcOrd="0" destOrd="0" presId="urn:diagrams.loki3.com/VaryingWidthList"/>
    <dgm:cxn modelId="{E0AB9FC7-08CE-4203-80DA-6FEBE24415CD}" type="presOf" srcId="{A817AB60-6E09-4302-AE6B-E170AF69A8D1}" destId="{0C7B7AC6-97CA-472F-ABB4-69205FD77D17}" srcOrd="0" destOrd="0" presId="urn:diagrams.loki3.com/VaryingWidthList"/>
    <dgm:cxn modelId="{DB4D8DF8-82C5-4A2E-B512-09B03C48D2E2}" srcId="{3885E3F5-AC1A-413D-91A7-FED3CF06A171}" destId="{DF6445D6-AD6E-40EA-9CC5-ADA2989007DF}" srcOrd="0" destOrd="0" parTransId="{FD3A9267-89C5-42A0-BEB5-1DDA231823E6}" sibTransId="{E652122A-26B5-4D80-91C5-8600170F5AF4}"/>
    <dgm:cxn modelId="{B04B1EA6-580B-47F1-953A-08E6E88C2EB9}" type="presParOf" srcId="{EB411461-D5D7-4C79-89A6-39318FE265E8}" destId="{C0B97396-4AE9-4F19-90B3-0992536DD998}" srcOrd="0" destOrd="0" presId="urn:diagrams.loki3.com/VaryingWidthList"/>
    <dgm:cxn modelId="{D90EE0BD-9511-4988-B6BD-1A0786DE98A5}" type="presParOf" srcId="{EB411461-D5D7-4C79-89A6-39318FE265E8}" destId="{F0094E23-6D6B-4862-BF99-9F971C9AFCAF}" srcOrd="1" destOrd="0" presId="urn:diagrams.loki3.com/VaryingWidthList"/>
    <dgm:cxn modelId="{998C57C6-71D2-433F-B6EF-14756E5A52F8}" type="presParOf" srcId="{EB411461-D5D7-4C79-89A6-39318FE265E8}" destId="{D5416B3E-14EF-425F-BFA2-B5BC703FCCE3}" srcOrd="2" destOrd="0" presId="urn:diagrams.loki3.com/VaryingWidthList"/>
    <dgm:cxn modelId="{41FD0921-7AF2-42D5-A070-7BA25D6F529A}" type="presParOf" srcId="{EB411461-D5D7-4C79-89A6-39318FE265E8}" destId="{66CB1BD4-C1DB-4002-B615-2DA15993F035}" srcOrd="3" destOrd="0" presId="urn:diagrams.loki3.com/VaryingWidthList"/>
    <dgm:cxn modelId="{9B4CF066-FDF8-47CD-B981-661D3FDB5893}" type="presParOf" srcId="{EB411461-D5D7-4C79-89A6-39318FE265E8}" destId="{0C7B7AC6-97CA-472F-ABB4-69205FD77D17}" srcOrd="4" destOrd="0" presId="urn:diagrams.loki3.com/VaryingWidth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A7390E7-4051-4BA1-909B-CA523DD473F6}" type="doc">
      <dgm:prSet loTypeId="urn:microsoft.com/office/officeart/2008/layout/PictureAccentList" loCatId="list" qsTypeId="urn:microsoft.com/office/officeart/2005/8/quickstyle/simple1" qsCatId="simple" csTypeId="urn:microsoft.com/office/officeart/2005/8/colors/accent1_2" csCatId="accent1" phldr="1"/>
      <dgm:spPr/>
      <dgm:t>
        <a:bodyPr/>
        <a:lstStyle/>
        <a:p>
          <a:endParaRPr lang="en-US"/>
        </a:p>
      </dgm:t>
    </dgm:pt>
    <dgm:pt modelId="{D1E9A525-791B-4FC4-8331-65CD5E6EB664}">
      <dgm:prSet phldrT="[Text]" custT="1"/>
      <dgm:spPr>
        <a:solidFill>
          <a:srgbClr val="702082"/>
        </a:solidFill>
      </dgm:spPr>
      <dgm:t>
        <a:bodyPr/>
        <a:lstStyle/>
        <a:p>
          <a:r>
            <a:rPr lang="en-US" sz="2800" dirty="0"/>
            <a:t>Insert title</a:t>
          </a:r>
        </a:p>
      </dgm:t>
      <dgm:extLst>
        <a:ext uri="{E40237B7-FDA0-4F09-8148-C483321AD2D9}">
          <dgm14:cNvPr xmlns:dgm14="http://schemas.microsoft.com/office/drawing/2010/diagram" id="0" name="" descr="1. Check accessible before presentation&#10;2. Use accessible template" title="First steps: presentations"/>
        </a:ext>
      </dgm:extLst>
    </dgm:pt>
    <dgm:pt modelId="{A8AC3A17-6E98-419B-823C-9E35089712E1}" type="parTrans" cxnId="{EBC3FA53-89DA-44E6-A8E0-50BD82A93200}">
      <dgm:prSet/>
      <dgm:spPr/>
      <dgm:t>
        <a:bodyPr/>
        <a:lstStyle/>
        <a:p>
          <a:endParaRPr lang="en-US"/>
        </a:p>
      </dgm:t>
    </dgm:pt>
    <dgm:pt modelId="{481BF31D-28EC-4CE6-8BA7-F45932825BCD}" type="sibTrans" cxnId="{EBC3FA53-89DA-44E6-A8E0-50BD82A93200}">
      <dgm:prSet/>
      <dgm:spPr/>
      <dgm:t>
        <a:bodyPr/>
        <a:lstStyle/>
        <a:p>
          <a:endParaRPr lang="en-US"/>
        </a:p>
      </dgm:t>
    </dgm:pt>
    <dgm:pt modelId="{1C0567E8-8457-498C-8F2D-D7B62D02D6D2}">
      <dgm:prSet phldrT="[Text]" custT="1"/>
      <dgm:spPr>
        <a:solidFill>
          <a:srgbClr val="702082"/>
        </a:solidFill>
      </dgm:spPr>
      <dgm:t>
        <a:bodyPr/>
        <a:lstStyle/>
        <a:p>
          <a:r>
            <a:rPr lang="en-US" sz="2600" dirty="0"/>
            <a:t>Insert text</a:t>
          </a:r>
        </a:p>
      </dgm:t>
    </dgm:pt>
    <dgm:pt modelId="{0B5FE291-5B12-432E-B2E4-05348FFC57E3}" type="parTrans" cxnId="{990C5E34-86D4-4258-9A67-CC84E69CC61C}">
      <dgm:prSet/>
      <dgm:spPr/>
      <dgm:t>
        <a:bodyPr/>
        <a:lstStyle/>
        <a:p>
          <a:endParaRPr lang="en-US"/>
        </a:p>
      </dgm:t>
    </dgm:pt>
    <dgm:pt modelId="{6B4CE2B7-0AEE-496F-A33F-17AE0DB8EF3C}" type="sibTrans" cxnId="{990C5E34-86D4-4258-9A67-CC84E69CC61C}">
      <dgm:prSet/>
      <dgm:spPr/>
      <dgm:t>
        <a:bodyPr/>
        <a:lstStyle/>
        <a:p>
          <a:endParaRPr lang="en-US"/>
        </a:p>
      </dgm:t>
    </dgm:pt>
    <dgm:pt modelId="{C8975F01-8BA7-47EA-87FF-18E1448F972E}">
      <dgm:prSet phldrT="[Text]" custT="1"/>
      <dgm:spPr>
        <a:solidFill>
          <a:srgbClr val="702082"/>
        </a:solidFill>
      </dgm:spPr>
      <dgm:t>
        <a:bodyPr/>
        <a:lstStyle/>
        <a:p>
          <a:r>
            <a:rPr lang="en-US" sz="2600" dirty="0"/>
            <a:t>Insert text</a:t>
          </a:r>
        </a:p>
      </dgm:t>
    </dgm:pt>
    <dgm:pt modelId="{ED32CDD4-5643-4293-8475-1AD192DFD47B}" type="parTrans" cxnId="{5DDBCC2F-C790-4037-8F17-A7B12723A425}">
      <dgm:prSet/>
      <dgm:spPr/>
      <dgm:t>
        <a:bodyPr/>
        <a:lstStyle/>
        <a:p>
          <a:endParaRPr lang="en-US"/>
        </a:p>
      </dgm:t>
    </dgm:pt>
    <dgm:pt modelId="{BA1BF617-EC86-43BC-A445-BA48506BBD89}" type="sibTrans" cxnId="{5DDBCC2F-C790-4037-8F17-A7B12723A425}">
      <dgm:prSet/>
      <dgm:spPr/>
      <dgm:t>
        <a:bodyPr/>
        <a:lstStyle/>
        <a:p>
          <a:endParaRPr lang="en-US"/>
        </a:p>
      </dgm:t>
    </dgm:pt>
    <dgm:pt modelId="{C8F503C0-4F1A-4AEE-B2B3-1E4FF2021280}" type="pres">
      <dgm:prSet presAssocID="{9A7390E7-4051-4BA1-909B-CA523DD473F6}" presName="layout" presStyleCnt="0">
        <dgm:presLayoutVars>
          <dgm:chMax/>
          <dgm:chPref/>
          <dgm:dir/>
          <dgm:animOne val="branch"/>
          <dgm:animLvl val="lvl"/>
          <dgm:resizeHandles/>
        </dgm:presLayoutVars>
      </dgm:prSet>
      <dgm:spPr/>
    </dgm:pt>
    <dgm:pt modelId="{BD85D8E4-2D8E-41B9-8898-D160E158010E}" type="pres">
      <dgm:prSet presAssocID="{D1E9A525-791B-4FC4-8331-65CD5E6EB664}" presName="root" presStyleCnt="0">
        <dgm:presLayoutVars>
          <dgm:chMax/>
          <dgm:chPref val="4"/>
        </dgm:presLayoutVars>
      </dgm:prSet>
      <dgm:spPr/>
    </dgm:pt>
    <dgm:pt modelId="{ADE5ED20-B3EC-4F92-9BD5-5BC76513E8D1}" type="pres">
      <dgm:prSet presAssocID="{D1E9A525-791B-4FC4-8331-65CD5E6EB664}" presName="rootComposite" presStyleCnt="0">
        <dgm:presLayoutVars/>
      </dgm:prSet>
      <dgm:spPr/>
    </dgm:pt>
    <dgm:pt modelId="{A5AA379F-244D-48BF-90FB-D8A365967EE7}" type="pres">
      <dgm:prSet presAssocID="{D1E9A525-791B-4FC4-8331-65CD5E6EB664}" presName="rootText" presStyleLbl="node0" presStyleIdx="0" presStyleCnt="1" custLinFactNeighborY="-35842">
        <dgm:presLayoutVars>
          <dgm:chMax/>
          <dgm:chPref val="4"/>
        </dgm:presLayoutVars>
      </dgm:prSet>
      <dgm:spPr/>
    </dgm:pt>
    <dgm:pt modelId="{40564450-5736-43D8-951F-211110118604}" type="pres">
      <dgm:prSet presAssocID="{D1E9A525-791B-4FC4-8331-65CD5E6EB664}" presName="childShape" presStyleCnt="0">
        <dgm:presLayoutVars>
          <dgm:chMax val="0"/>
          <dgm:chPref val="0"/>
        </dgm:presLayoutVars>
      </dgm:prSet>
      <dgm:spPr/>
    </dgm:pt>
    <dgm:pt modelId="{F820BCE3-E981-4245-88E5-D95706FAC52C}" type="pres">
      <dgm:prSet presAssocID="{1C0567E8-8457-498C-8F2D-D7B62D02D6D2}" presName="childComposite" presStyleCnt="0">
        <dgm:presLayoutVars>
          <dgm:chMax val="0"/>
          <dgm:chPref val="0"/>
        </dgm:presLayoutVars>
      </dgm:prSet>
      <dgm:spPr/>
    </dgm:pt>
    <dgm:pt modelId="{F6C76C85-0E9E-4EFA-A2D9-E5982F3FF3BF}" type="pres">
      <dgm:prSet presAssocID="{1C0567E8-8457-498C-8F2D-D7B62D02D6D2}" presName="Image" presStyleLbl="node1" presStyleIdx="0" presStyleCnt="2"/>
      <dgm:spPr>
        <a:solidFill>
          <a:srgbClr val="702082"/>
        </a:solidFill>
      </dgm:spPr>
    </dgm:pt>
    <dgm:pt modelId="{90D0B9FB-B9DB-4D73-AB4B-F3FF94699413}" type="pres">
      <dgm:prSet presAssocID="{1C0567E8-8457-498C-8F2D-D7B62D02D6D2}" presName="childText" presStyleLbl="lnNode1" presStyleIdx="0" presStyleCnt="2">
        <dgm:presLayoutVars>
          <dgm:chMax val="0"/>
          <dgm:chPref val="0"/>
          <dgm:bulletEnabled val="1"/>
        </dgm:presLayoutVars>
      </dgm:prSet>
      <dgm:spPr/>
    </dgm:pt>
    <dgm:pt modelId="{068F8988-6691-482C-9902-C5E6BCFD8D76}" type="pres">
      <dgm:prSet presAssocID="{C8975F01-8BA7-47EA-87FF-18E1448F972E}" presName="childComposite" presStyleCnt="0">
        <dgm:presLayoutVars>
          <dgm:chMax val="0"/>
          <dgm:chPref val="0"/>
        </dgm:presLayoutVars>
      </dgm:prSet>
      <dgm:spPr/>
    </dgm:pt>
    <dgm:pt modelId="{BFC93501-3F83-482D-B554-92F37B83C075}" type="pres">
      <dgm:prSet presAssocID="{C8975F01-8BA7-47EA-87FF-18E1448F972E}" presName="Image" presStyleLbl="node1" presStyleIdx="1" presStyleCnt="2"/>
      <dgm:spPr>
        <a:solidFill>
          <a:srgbClr val="702082"/>
        </a:solidFill>
      </dgm:spPr>
    </dgm:pt>
    <dgm:pt modelId="{602BEEF8-6E20-48B0-94A0-5243AE9DDBD2}" type="pres">
      <dgm:prSet presAssocID="{C8975F01-8BA7-47EA-87FF-18E1448F972E}" presName="childText" presStyleLbl="lnNode1" presStyleIdx="1" presStyleCnt="2">
        <dgm:presLayoutVars>
          <dgm:chMax val="0"/>
          <dgm:chPref val="0"/>
          <dgm:bulletEnabled val="1"/>
        </dgm:presLayoutVars>
      </dgm:prSet>
      <dgm:spPr/>
    </dgm:pt>
  </dgm:ptLst>
  <dgm:cxnLst>
    <dgm:cxn modelId="{5DDBCC2F-C790-4037-8F17-A7B12723A425}" srcId="{D1E9A525-791B-4FC4-8331-65CD5E6EB664}" destId="{C8975F01-8BA7-47EA-87FF-18E1448F972E}" srcOrd="1" destOrd="0" parTransId="{ED32CDD4-5643-4293-8475-1AD192DFD47B}" sibTransId="{BA1BF617-EC86-43BC-A445-BA48506BBD89}"/>
    <dgm:cxn modelId="{990C5E34-86D4-4258-9A67-CC84E69CC61C}" srcId="{D1E9A525-791B-4FC4-8331-65CD5E6EB664}" destId="{1C0567E8-8457-498C-8F2D-D7B62D02D6D2}" srcOrd="0" destOrd="0" parTransId="{0B5FE291-5B12-432E-B2E4-05348FFC57E3}" sibTransId="{6B4CE2B7-0AEE-496F-A33F-17AE0DB8EF3C}"/>
    <dgm:cxn modelId="{67449D3A-114B-4BFD-BBA5-4C21B47E4E02}" type="presOf" srcId="{C8975F01-8BA7-47EA-87FF-18E1448F972E}" destId="{602BEEF8-6E20-48B0-94A0-5243AE9DDBD2}" srcOrd="0" destOrd="0" presId="urn:microsoft.com/office/officeart/2008/layout/PictureAccentList"/>
    <dgm:cxn modelId="{9AD1EF5F-DA46-487E-A57F-7D669E9B0A4D}" type="presOf" srcId="{9A7390E7-4051-4BA1-909B-CA523DD473F6}" destId="{C8F503C0-4F1A-4AEE-B2B3-1E4FF2021280}" srcOrd="0" destOrd="0" presId="urn:microsoft.com/office/officeart/2008/layout/PictureAccentList"/>
    <dgm:cxn modelId="{37270241-9FAD-4F53-AFF4-2F1E9F121AE6}" type="presOf" srcId="{D1E9A525-791B-4FC4-8331-65CD5E6EB664}" destId="{A5AA379F-244D-48BF-90FB-D8A365967EE7}" srcOrd="0" destOrd="0" presId="urn:microsoft.com/office/officeart/2008/layout/PictureAccentList"/>
    <dgm:cxn modelId="{FC960F6E-16A7-41E7-97AF-C09D0CD8DA6C}" type="presOf" srcId="{1C0567E8-8457-498C-8F2D-D7B62D02D6D2}" destId="{90D0B9FB-B9DB-4D73-AB4B-F3FF94699413}" srcOrd="0" destOrd="0" presId="urn:microsoft.com/office/officeart/2008/layout/PictureAccentList"/>
    <dgm:cxn modelId="{EBC3FA53-89DA-44E6-A8E0-50BD82A93200}" srcId="{9A7390E7-4051-4BA1-909B-CA523DD473F6}" destId="{D1E9A525-791B-4FC4-8331-65CD5E6EB664}" srcOrd="0" destOrd="0" parTransId="{A8AC3A17-6E98-419B-823C-9E35089712E1}" sibTransId="{481BF31D-28EC-4CE6-8BA7-F45932825BCD}"/>
    <dgm:cxn modelId="{40BD21C3-5D70-4C78-99F6-0896AC4ACB9B}" type="presParOf" srcId="{C8F503C0-4F1A-4AEE-B2B3-1E4FF2021280}" destId="{BD85D8E4-2D8E-41B9-8898-D160E158010E}" srcOrd="0" destOrd="0" presId="urn:microsoft.com/office/officeart/2008/layout/PictureAccentList"/>
    <dgm:cxn modelId="{6EAEA82C-4C8A-4B81-BC66-AE2480F44BAA}" type="presParOf" srcId="{BD85D8E4-2D8E-41B9-8898-D160E158010E}" destId="{ADE5ED20-B3EC-4F92-9BD5-5BC76513E8D1}" srcOrd="0" destOrd="0" presId="urn:microsoft.com/office/officeart/2008/layout/PictureAccentList"/>
    <dgm:cxn modelId="{3BEC5EF9-1477-4BD4-93B5-B51B3A1D05B5}" type="presParOf" srcId="{ADE5ED20-B3EC-4F92-9BD5-5BC76513E8D1}" destId="{A5AA379F-244D-48BF-90FB-D8A365967EE7}" srcOrd="0" destOrd="0" presId="urn:microsoft.com/office/officeart/2008/layout/PictureAccentList"/>
    <dgm:cxn modelId="{47955AF4-3738-40B4-A4C8-FE0CAD871B23}" type="presParOf" srcId="{BD85D8E4-2D8E-41B9-8898-D160E158010E}" destId="{40564450-5736-43D8-951F-211110118604}" srcOrd="1" destOrd="0" presId="urn:microsoft.com/office/officeart/2008/layout/PictureAccentList"/>
    <dgm:cxn modelId="{9F84BDF2-075F-45C4-8262-B8B5707FA7C9}" type="presParOf" srcId="{40564450-5736-43D8-951F-211110118604}" destId="{F820BCE3-E981-4245-88E5-D95706FAC52C}" srcOrd="0" destOrd="0" presId="urn:microsoft.com/office/officeart/2008/layout/PictureAccentList"/>
    <dgm:cxn modelId="{BF6BDA77-E215-4286-823D-F69CB898A7E7}" type="presParOf" srcId="{F820BCE3-E981-4245-88E5-D95706FAC52C}" destId="{F6C76C85-0E9E-4EFA-A2D9-E5982F3FF3BF}" srcOrd="0" destOrd="0" presId="urn:microsoft.com/office/officeart/2008/layout/PictureAccentList"/>
    <dgm:cxn modelId="{BE07AC2A-8144-4C1D-A511-10F95CFB5819}" type="presParOf" srcId="{F820BCE3-E981-4245-88E5-D95706FAC52C}" destId="{90D0B9FB-B9DB-4D73-AB4B-F3FF94699413}" srcOrd="1" destOrd="0" presId="urn:microsoft.com/office/officeart/2008/layout/PictureAccentList"/>
    <dgm:cxn modelId="{1CEEA76C-7BD6-4777-AACF-D29489AEB589}" type="presParOf" srcId="{40564450-5736-43D8-951F-211110118604}" destId="{068F8988-6691-482C-9902-C5E6BCFD8D76}" srcOrd="1" destOrd="0" presId="urn:microsoft.com/office/officeart/2008/layout/PictureAccentList"/>
    <dgm:cxn modelId="{BB0214F8-AF58-4C18-BAB1-348508D93BFE}" type="presParOf" srcId="{068F8988-6691-482C-9902-C5E6BCFD8D76}" destId="{BFC93501-3F83-482D-B554-92F37B83C075}" srcOrd="0" destOrd="0" presId="urn:microsoft.com/office/officeart/2008/layout/PictureAccentList"/>
    <dgm:cxn modelId="{27190FD4-3F26-4245-9770-301DC3C47535}" type="presParOf" srcId="{068F8988-6691-482C-9902-C5E6BCFD8D76}" destId="{602BEEF8-6E20-48B0-94A0-5243AE9DDBD2}" srcOrd="1" destOrd="0" presId="urn:microsoft.com/office/officeart/2008/layout/PictureAccent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C20642-3917-4B8E-AFBA-B5A5585ED0F3}">
      <dsp:nvSpPr>
        <dsp:cNvPr id="0" name=""/>
        <dsp:cNvSpPr/>
      </dsp:nvSpPr>
      <dsp:spPr>
        <a:xfrm>
          <a:off x="4168877" y="826"/>
          <a:ext cx="1087233" cy="1087233"/>
        </a:xfrm>
        <a:prstGeom prst="ellipse">
          <a:avLst/>
        </a:prstGeom>
        <a:solidFill>
          <a:srgbClr val="70208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210" tIns="29210" rIns="29210" bIns="29210" numCol="1" spcCol="1270" anchor="ctr" anchorCtr="0">
          <a:noAutofit/>
        </a:bodyPr>
        <a:lstStyle/>
        <a:p>
          <a:pPr marL="0" lvl="0" indent="0" algn="ctr" defTabSz="1022350">
            <a:lnSpc>
              <a:spcPct val="90000"/>
            </a:lnSpc>
            <a:spcBef>
              <a:spcPct val="0"/>
            </a:spcBef>
            <a:spcAft>
              <a:spcPct val="35000"/>
            </a:spcAft>
            <a:buNone/>
          </a:pPr>
          <a:endParaRPr lang="en-US" sz="2300" kern="1200" dirty="0"/>
        </a:p>
      </dsp:txBody>
      <dsp:txXfrm>
        <a:off x="4328099" y="160048"/>
        <a:ext cx="768789" cy="768789"/>
      </dsp:txXfrm>
    </dsp:sp>
    <dsp:sp modelId="{C1CF49B7-9D64-4E1C-A9E0-50262C2A34C0}">
      <dsp:nvSpPr>
        <dsp:cNvPr id="0" name=""/>
        <dsp:cNvSpPr/>
      </dsp:nvSpPr>
      <dsp:spPr>
        <a:xfrm rot="2160000">
          <a:off x="5221692" y="835834"/>
          <a:ext cx="288786" cy="366941"/>
        </a:xfrm>
        <a:prstGeom prst="rightArrow">
          <a:avLst>
            <a:gd name="adj1" fmla="val 60000"/>
            <a:gd name="adj2" fmla="val 50000"/>
          </a:avLst>
        </a:prstGeom>
        <a:solidFill>
          <a:srgbClr val="702082">
            <a:alpha val="49000"/>
          </a:srgb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5229965" y="883760"/>
        <a:ext cx="202150" cy="220165"/>
      </dsp:txXfrm>
    </dsp:sp>
    <dsp:sp modelId="{5CCE935E-6FEB-4EE7-B968-904402B80EEB}">
      <dsp:nvSpPr>
        <dsp:cNvPr id="0" name=""/>
        <dsp:cNvSpPr/>
      </dsp:nvSpPr>
      <dsp:spPr>
        <a:xfrm>
          <a:off x="5489285" y="960158"/>
          <a:ext cx="1087233" cy="1087233"/>
        </a:xfrm>
        <a:prstGeom prst="ellipse">
          <a:avLst/>
        </a:prstGeom>
        <a:solidFill>
          <a:srgbClr val="70208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210" tIns="29210" rIns="29210" bIns="29210" numCol="1" spcCol="1270" anchor="ctr" anchorCtr="0">
          <a:noAutofit/>
        </a:bodyPr>
        <a:lstStyle/>
        <a:p>
          <a:pPr marL="0" lvl="0" indent="0" algn="ctr" defTabSz="1022350">
            <a:lnSpc>
              <a:spcPct val="90000"/>
            </a:lnSpc>
            <a:spcBef>
              <a:spcPct val="0"/>
            </a:spcBef>
            <a:spcAft>
              <a:spcPct val="35000"/>
            </a:spcAft>
            <a:buNone/>
          </a:pPr>
          <a:endParaRPr lang="en-US" sz="2300" kern="1200"/>
        </a:p>
      </dsp:txBody>
      <dsp:txXfrm>
        <a:off x="5648507" y="1119380"/>
        <a:ext cx="768789" cy="768789"/>
      </dsp:txXfrm>
    </dsp:sp>
    <dsp:sp modelId="{0FB02714-8B26-41C2-85A6-C1EDF83982F9}">
      <dsp:nvSpPr>
        <dsp:cNvPr id="0" name=""/>
        <dsp:cNvSpPr/>
      </dsp:nvSpPr>
      <dsp:spPr>
        <a:xfrm rot="6480000">
          <a:off x="5638858" y="2088647"/>
          <a:ext cx="288786" cy="366941"/>
        </a:xfrm>
        <a:prstGeom prst="rightArrow">
          <a:avLst>
            <a:gd name="adj1" fmla="val 60000"/>
            <a:gd name="adj2" fmla="val 50000"/>
          </a:avLst>
        </a:prstGeom>
        <a:solidFill>
          <a:srgbClr val="702082">
            <a:alpha val="49000"/>
          </a:srgb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rot="10800000">
        <a:off x="5695562" y="2120837"/>
        <a:ext cx="202150" cy="220165"/>
      </dsp:txXfrm>
    </dsp:sp>
    <dsp:sp modelId="{F648D9E4-2297-4F88-8B22-27A1E4600FC0}">
      <dsp:nvSpPr>
        <dsp:cNvPr id="0" name=""/>
        <dsp:cNvSpPr/>
      </dsp:nvSpPr>
      <dsp:spPr>
        <a:xfrm>
          <a:off x="4984934" y="2512390"/>
          <a:ext cx="1087233" cy="1087233"/>
        </a:xfrm>
        <a:prstGeom prst="ellipse">
          <a:avLst/>
        </a:prstGeom>
        <a:solidFill>
          <a:srgbClr val="70208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210" tIns="29210" rIns="29210" bIns="29210" numCol="1" spcCol="1270" anchor="ctr" anchorCtr="0">
          <a:noAutofit/>
        </a:bodyPr>
        <a:lstStyle/>
        <a:p>
          <a:pPr marL="0" lvl="0" indent="0" algn="ctr" defTabSz="1022350">
            <a:lnSpc>
              <a:spcPct val="90000"/>
            </a:lnSpc>
            <a:spcBef>
              <a:spcPct val="0"/>
            </a:spcBef>
            <a:spcAft>
              <a:spcPct val="35000"/>
            </a:spcAft>
            <a:buNone/>
          </a:pPr>
          <a:endParaRPr lang="en-US" sz="2300" kern="1200"/>
        </a:p>
      </dsp:txBody>
      <dsp:txXfrm>
        <a:off x="5144156" y="2671612"/>
        <a:ext cx="768789" cy="768789"/>
      </dsp:txXfrm>
    </dsp:sp>
    <dsp:sp modelId="{039EA6D4-FC9D-4BB0-B313-417E812E2A84}">
      <dsp:nvSpPr>
        <dsp:cNvPr id="0" name=""/>
        <dsp:cNvSpPr/>
      </dsp:nvSpPr>
      <dsp:spPr>
        <a:xfrm rot="10800000">
          <a:off x="4576273" y="2872536"/>
          <a:ext cx="288786" cy="366941"/>
        </a:xfrm>
        <a:prstGeom prst="rightArrow">
          <a:avLst>
            <a:gd name="adj1" fmla="val 60000"/>
            <a:gd name="adj2" fmla="val 50000"/>
          </a:avLst>
        </a:prstGeom>
        <a:solidFill>
          <a:srgbClr val="702082">
            <a:alpha val="49000"/>
          </a:srgb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rot="10800000">
        <a:off x="4662909" y="2945924"/>
        <a:ext cx="202150" cy="220165"/>
      </dsp:txXfrm>
    </dsp:sp>
    <dsp:sp modelId="{2DBC843F-FC4D-474A-8144-9E3C68EB8F66}">
      <dsp:nvSpPr>
        <dsp:cNvPr id="0" name=""/>
        <dsp:cNvSpPr/>
      </dsp:nvSpPr>
      <dsp:spPr>
        <a:xfrm>
          <a:off x="3352820" y="2512390"/>
          <a:ext cx="1087233" cy="1087233"/>
        </a:xfrm>
        <a:prstGeom prst="ellipse">
          <a:avLst/>
        </a:prstGeom>
        <a:solidFill>
          <a:srgbClr val="70208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210" tIns="29210" rIns="29210" bIns="29210" numCol="1" spcCol="1270" anchor="ctr" anchorCtr="0">
          <a:noAutofit/>
        </a:bodyPr>
        <a:lstStyle/>
        <a:p>
          <a:pPr marL="0" lvl="0" indent="0" algn="ctr" defTabSz="1022350">
            <a:lnSpc>
              <a:spcPct val="90000"/>
            </a:lnSpc>
            <a:spcBef>
              <a:spcPct val="0"/>
            </a:spcBef>
            <a:spcAft>
              <a:spcPct val="35000"/>
            </a:spcAft>
            <a:buNone/>
          </a:pPr>
          <a:endParaRPr lang="en-US" sz="2300" kern="1200" dirty="0"/>
        </a:p>
      </dsp:txBody>
      <dsp:txXfrm>
        <a:off x="3512042" y="2671612"/>
        <a:ext cx="768789" cy="768789"/>
      </dsp:txXfrm>
    </dsp:sp>
    <dsp:sp modelId="{C9655A31-80B1-471B-AC46-111BCF02AC1D}">
      <dsp:nvSpPr>
        <dsp:cNvPr id="0" name=""/>
        <dsp:cNvSpPr/>
      </dsp:nvSpPr>
      <dsp:spPr>
        <a:xfrm rot="15120000">
          <a:off x="3502394" y="2104193"/>
          <a:ext cx="288786" cy="366941"/>
        </a:xfrm>
        <a:prstGeom prst="rightArrow">
          <a:avLst>
            <a:gd name="adj1" fmla="val 60000"/>
            <a:gd name="adj2" fmla="val 50000"/>
          </a:avLst>
        </a:prstGeom>
        <a:solidFill>
          <a:srgbClr val="702082">
            <a:alpha val="49000"/>
          </a:srgb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rot="10800000">
        <a:off x="3559098" y="2218779"/>
        <a:ext cx="202150" cy="220165"/>
      </dsp:txXfrm>
    </dsp:sp>
    <dsp:sp modelId="{EDCAB89A-EC8C-4EA7-A358-277A66454E6C}">
      <dsp:nvSpPr>
        <dsp:cNvPr id="0" name=""/>
        <dsp:cNvSpPr/>
      </dsp:nvSpPr>
      <dsp:spPr>
        <a:xfrm>
          <a:off x="2848469" y="960158"/>
          <a:ext cx="1087233" cy="1087233"/>
        </a:xfrm>
        <a:prstGeom prst="ellipse">
          <a:avLst/>
        </a:prstGeom>
        <a:solidFill>
          <a:srgbClr val="70208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210" tIns="29210" rIns="29210" bIns="29210" numCol="1" spcCol="1270" anchor="ctr" anchorCtr="0">
          <a:noAutofit/>
        </a:bodyPr>
        <a:lstStyle/>
        <a:p>
          <a:pPr marL="0" lvl="0" indent="0" algn="ctr" defTabSz="1022350">
            <a:lnSpc>
              <a:spcPct val="90000"/>
            </a:lnSpc>
            <a:spcBef>
              <a:spcPct val="0"/>
            </a:spcBef>
            <a:spcAft>
              <a:spcPct val="35000"/>
            </a:spcAft>
            <a:buNone/>
          </a:pPr>
          <a:endParaRPr lang="en-US" sz="2300" kern="1200" dirty="0"/>
        </a:p>
      </dsp:txBody>
      <dsp:txXfrm>
        <a:off x="3007691" y="1119380"/>
        <a:ext cx="768789" cy="768789"/>
      </dsp:txXfrm>
    </dsp:sp>
    <dsp:sp modelId="{8787F916-0E0E-4027-9B5B-A509BA81410D}">
      <dsp:nvSpPr>
        <dsp:cNvPr id="0" name=""/>
        <dsp:cNvSpPr/>
      </dsp:nvSpPr>
      <dsp:spPr>
        <a:xfrm rot="19440000">
          <a:off x="3901284" y="845442"/>
          <a:ext cx="288786" cy="366941"/>
        </a:xfrm>
        <a:prstGeom prst="rightArrow">
          <a:avLst>
            <a:gd name="adj1" fmla="val 60000"/>
            <a:gd name="adj2" fmla="val 50000"/>
          </a:avLst>
        </a:prstGeom>
        <a:solidFill>
          <a:srgbClr val="702082">
            <a:alpha val="49000"/>
          </a:srgb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3909557" y="944292"/>
        <a:ext cx="202150" cy="22016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9CD7B0-B45F-4B08-9F38-87E577F66BAA}">
      <dsp:nvSpPr>
        <dsp:cNvPr id="0" name=""/>
        <dsp:cNvSpPr/>
      </dsp:nvSpPr>
      <dsp:spPr>
        <a:xfrm>
          <a:off x="2912268" y="0"/>
          <a:ext cx="3600450" cy="3600450"/>
        </a:xfrm>
        <a:prstGeom prst="diamond">
          <a:avLst/>
        </a:prstGeom>
        <a:solidFill>
          <a:srgbClr val="D9E1E2"/>
        </a:solidFill>
        <a:ln>
          <a:noFill/>
        </a:ln>
        <a:effectLst/>
      </dsp:spPr>
      <dsp:style>
        <a:lnRef idx="0">
          <a:scrgbClr r="0" g="0" b="0"/>
        </a:lnRef>
        <a:fillRef idx="1">
          <a:scrgbClr r="0" g="0" b="0"/>
        </a:fillRef>
        <a:effectRef idx="0">
          <a:scrgbClr r="0" g="0" b="0"/>
        </a:effectRef>
        <a:fontRef idx="minor"/>
      </dsp:style>
    </dsp:sp>
    <dsp:sp modelId="{5B1B3ED4-F4EC-4B77-A64D-FB338057D1CF}">
      <dsp:nvSpPr>
        <dsp:cNvPr id="0" name=""/>
        <dsp:cNvSpPr/>
      </dsp:nvSpPr>
      <dsp:spPr>
        <a:xfrm>
          <a:off x="3254311" y="342042"/>
          <a:ext cx="1404175" cy="1404175"/>
        </a:xfrm>
        <a:prstGeom prst="roundRect">
          <a:avLst/>
        </a:prstGeom>
        <a:solidFill>
          <a:srgbClr val="70208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Insert</a:t>
          </a:r>
          <a:r>
            <a:rPr lang="en-US" sz="4800" kern="1200" dirty="0"/>
            <a:t> </a:t>
          </a:r>
          <a:r>
            <a:rPr lang="en-US" sz="2400" kern="1200" dirty="0"/>
            <a:t>text</a:t>
          </a:r>
        </a:p>
      </dsp:txBody>
      <dsp:txXfrm>
        <a:off x="3322857" y="410588"/>
        <a:ext cx="1267083" cy="1267083"/>
      </dsp:txXfrm>
    </dsp:sp>
    <dsp:sp modelId="{CDF1B502-2E7D-4842-BB8E-E241B03E9E17}">
      <dsp:nvSpPr>
        <dsp:cNvPr id="0" name=""/>
        <dsp:cNvSpPr/>
      </dsp:nvSpPr>
      <dsp:spPr>
        <a:xfrm>
          <a:off x="4766500" y="342042"/>
          <a:ext cx="1404175" cy="1404175"/>
        </a:xfrm>
        <a:prstGeom prst="roundRect">
          <a:avLst/>
        </a:prstGeom>
        <a:solidFill>
          <a:srgbClr val="70208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Insert text</a:t>
          </a:r>
        </a:p>
      </dsp:txBody>
      <dsp:txXfrm>
        <a:off x="4835046" y="410588"/>
        <a:ext cx="1267083" cy="1267083"/>
      </dsp:txXfrm>
    </dsp:sp>
    <dsp:sp modelId="{E4360129-087E-4FEC-8341-EE44F80B3461}">
      <dsp:nvSpPr>
        <dsp:cNvPr id="0" name=""/>
        <dsp:cNvSpPr/>
      </dsp:nvSpPr>
      <dsp:spPr>
        <a:xfrm>
          <a:off x="3254311" y="1854231"/>
          <a:ext cx="1404175" cy="1404175"/>
        </a:xfrm>
        <a:prstGeom prst="roundRect">
          <a:avLst/>
        </a:prstGeom>
        <a:solidFill>
          <a:srgbClr val="70208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Insert text</a:t>
          </a:r>
        </a:p>
      </dsp:txBody>
      <dsp:txXfrm>
        <a:off x="3322857" y="1922777"/>
        <a:ext cx="1267083" cy="1267083"/>
      </dsp:txXfrm>
    </dsp:sp>
    <dsp:sp modelId="{BC33D4E8-9A44-448B-A7D7-1682BC753C1C}">
      <dsp:nvSpPr>
        <dsp:cNvPr id="0" name=""/>
        <dsp:cNvSpPr/>
      </dsp:nvSpPr>
      <dsp:spPr>
        <a:xfrm>
          <a:off x="4766500" y="1854231"/>
          <a:ext cx="1404175" cy="1404175"/>
        </a:xfrm>
        <a:prstGeom prst="roundRect">
          <a:avLst/>
        </a:prstGeom>
        <a:solidFill>
          <a:srgbClr val="70208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Insert text</a:t>
          </a:r>
        </a:p>
      </dsp:txBody>
      <dsp:txXfrm>
        <a:off x="4835046" y="1922777"/>
        <a:ext cx="1267083" cy="126708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0B97396-4AE9-4F19-90B3-0992536DD998}">
      <dsp:nvSpPr>
        <dsp:cNvPr id="0" name=""/>
        <dsp:cNvSpPr/>
      </dsp:nvSpPr>
      <dsp:spPr>
        <a:xfrm>
          <a:off x="1402796" y="1758"/>
          <a:ext cx="6619394" cy="1160301"/>
        </a:xfrm>
        <a:prstGeom prst="rect">
          <a:avLst/>
        </a:prstGeom>
        <a:solidFill>
          <a:srgbClr val="5B677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1244600">
            <a:lnSpc>
              <a:spcPct val="90000"/>
            </a:lnSpc>
            <a:spcBef>
              <a:spcPct val="0"/>
            </a:spcBef>
            <a:spcAft>
              <a:spcPct val="35000"/>
            </a:spcAft>
            <a:buNone/>
          </a:pPr>
          <a:r>
            <a:rPr lang="en-US" sz="2800" kern="1200" dirty="0"/>
            <a:t>Insert text</a:t>
          </a:r>
        </a:p>
      </dsp:txBody>
      <dsp:txXfrm>
        <a:off x="1402796" y="1758"/>
        <a:ext cx="6619394" cy="1160301"/>
      </dsp:txXfrm>
    </dsp:sp>
    <dsp:sp modelId="{D5416B3E-14EF-425F-BFA2-B5BC703FCCE3}">
      <dsp:nvSpPr>
        <dsp:cNvPr id="0" name=""/>
        <dsp:cNvSpPr/>
      </dsp:nvSpPr>
      <dsp:spPr>
        <a:xfrm>
          <a:off x="1402796" y="1220074"/>
          <a:ext cx="6619394" cy="1160301"/>
        </a:xfrm>
        <a:prstGeom prst="rect">
          <a:avLst/>
        </a:prstGeom>
        <a:solidFill>
          <a:srgbClr val="5B677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1244600">
            <a:lnSpc>
              <a:spcPct val="90000"/>
            </a:lnSpc>
            <a:spcBef>
              <a:spcPct val="0"/>
            </a:spcBef>
            <a:spcAft>
              <a:spcPct val="35000"/>
            </a:spcAft>
            <a:buNone/>
          </a:pPr>
          <a:r>
            <a:rPr lang="en-US" sz="2800" kern="1200" dirty="0"/>
            <a:t>Insert text</a:t>
          </a:r>
        </a:p>
      </dsp:txBody>
      <dsp:txXfrm>
        <a:off x="1402796" y="1220074"/>
        <a:ext cx="6619394" cy="1160301"/>
      </dsp:txXfrm>
    </dsp:sp>
    <dsp:sp modelId="{0C7B7AC6-97CA-472F-ABB4-69205FD77D17}">
      <dsp:nvSpPr>
        <dsp:cNvPr id="0" name=""/>
        <dsp:cNvSpPr/>
      </dsp:nvSpPr>
      <dsp:spPr>
        <a:xfrm>
          <a:off x="1402796" y="2438390"/>
          <a:ext cx="6619394" cy="1160301"/>
        </a:xfrm>
        <a:prstGeom prst="rect">
          <a:avLst/>
        </a:prstGeom>
        <a:solidFill>
          <a:srgbClr val="5B677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1244600">
            <a:lnSpc>
              <a:spcPct val="90000"/>
            </a:lnSpc>
            <a:spcBef>
              <a:spcPct val="0"/>
            </a:spcBef>
            <a:spcAft>
              <a:spcPct val="35000"/>
            </a:spcAft>
            <a:buNone/>
          </a:pPr>
          <a:r>
            <a:rPr lang="en-US" sz="2800" kern="1200" dirty="0"/>
            <a:t>Insert text</a:t>
          </a:r>
        </a:p>
      </dsp:txBody>
      <dsp:txXfrm>
        <a:off x="1402796" y="2438390"/>
        <a:ext cx="6619394" cy="116030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AA379F-244D-48BF-90FB-D8A365967EE7}">
      <dsp:nvSpPr>
        <dsp:cNvPr id="0" name=""/>
        <dsp:cNvSpPr/>
      </dsp:nvSpPr>
      <dsp:spPr>
        <a:xfrm>
          <a:off x="0" y="0"/>
          <a:ext cx="9424987" cy="900112"/>
        </a:xfrm>
        <a:prstGeom prst="roundRect">
          <a:avLst>
            <a:gd name="adj" fmla="val 10000"/>
          </a:avLst>
        </a:prstGeom>
        <a:solidFill>
          <a:srgbClr val="70208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35560" rIns="53340" bIns="35560" numCol="1" spcCol="1270" anchor="ctr" anchorCtr="0">
          <a:noAutofit/>
        </a:bodyPr>
        <a:lstStyle/>
        <a:p>
          <a:pPr marL="0" lvl="0" indent="0" algn="ctr" defTabSz="1244600">
            <a:lnSpc>
              <a:spcPct val="90000"/>
            </a:lnSpc>
            <a:spcBef>
              <a:spcPct val="0"/>
            </a:spcBef>
            <a:spcAft>
              <a:spcPct val="35000"/>
            </a:spcAft>
            <a:buNone/>
          </a:pPr>
          <a:r>
            <a:rPr lang="en-US" sz="2800" kern="1200" dirty="0"/>
            <a:t>Insert title</a:t>
          </a:r>
        </a:p>
      </dsp:txBody>
      <dsp:txXfrm>
        <a:off x="26363" y="26363"/>
        <a:ext cx="9372261" cy="847386"/>
      </dsp:txXfrm>
    </dsp:sp>
    <dsp:sp modelId="{F6C76C85-0E9E-4EFA-A2D9-E5982F3FF3BF}">
      <dsp:nvSpPr>
        <dsp:cNvPr id="0" name=""/>
        <dsp:cNvSpPr/>
      </dsp:nvSpPr>
      <dsp:spPr>
        <a:xfrm>
          <a:off x="0" y="1377172"/>
          <a:ext cx="900112" cy="900112"/>
        </a:xfrm>
        <a:prstGeom prst="roundRect">
          <a:avLst>
            <a:gd name="adj" fmla="val 16670"/>
          </a:avLst>
        </a:prstGeom>
        <a:solidFill>
          <a:srgbClr val="70208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0D0B9FB-B9DB-4D73-AB4B-F3FF94699413}">
      <dsp:nvSpPr>
        <dsp:cNvPr id="0" name=""/>
        <dsp:cNvSpPr/>
      </dsp:nvSpPr>
      <dsp:spPr>
        <a:xfrm>
          <a:off x="954119" y="1377172"/>
          <a:ext cx="8470868" cy="900112"/>
        </a:xfrm>
        <a:prstGeom prst="roundRect">
          <a:avLst>
            <a:gd name="adj" fmla="val 16670"/>
          </a:avLst>
        </a:prstGeom>
        <a:solidFill>
          <a:srgbClr val="70208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4912" tIns="184912" rIns="184912" bIns="184912" numCol="1" spcCol="1270" anchor="ctr" anchorCtr="0">
          <a:noAutofit/>
        </a:bodyPr>
        <a:lstStyle/>
        <a:p>
          <a:pPr marL="0" lvl="0" indent="0" algn="ctr" defTabSz="1155700">
            <a:lnSpc>
              <a:spcPct val="90000"/>
            </a:lnSpc>
            <a:spcBef>
              <a:spcPct val="0"/>
            </a:spcBef>
            <a:spcAft>
              <a:spcPct val="35000"/>
            </a:spcAft>
            <a:buNone/>
          </a:pPr>
          <a:r>
            <a:rPr lang="en-US" sz="2600" kern="1200" dirty="0"/>
            <a:t>Insert text</a:t>
          </a:r>
        </a:p>
      </dsp:txBody>
      <dsp:txXfrm>
        <a:off x="998067" y="1421120"/>
        <a:ext cx="8382972" cy="812216"/>
      </dsp:txXfrm>
    </dsp:sp>
    <dsp:sp modelId="{BFC93501-3F83-482D-B554-92F37B83C075}">
      <dsp:nvSpPr>
        <dsp:cNvPr id="0" name=""/>
        <dsp:cNvSpPr/>
      </dsp:nvSpPr>
      <dsp:spPr>
        <a:xfrm>
          <a:off x="0" y="2385298"/>
          <a:ext cx="900112" cy="900112"/>
        </a:xfrm>
        <a:prstGeom prst="roundRect">
          <a:avLst>
            <a:gd name="adj" fmla="val 16670"/>
          </a:avLst>
        </a:prstGeom>
        <a:solidFill>
          <a:srgbClr val="70208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02BEEF8-6E20-48B0-94A0-5243AE9DDBD2}">
      <dsp:nvSpPr>
        <dsp:cNvPr id="0" name=""/>
        <dsp:cNvSpPr/>
      </dsp:nvSpPr>
      <dsp:spPr>
        <a:xfrm>
          <a:off x="954119" y="2385298"/>
          <a:ext cx="8470868" cy="900112"/>
        </a:xfrm>
        <a:prstGeom prst="roundRect">
          <a:avLst>
            <a:gd name="adj" fmla="val 16670"/>
          </a:avLst>
        </a:prstGeom>
        <a:solidFill>
          <a:srgbClr val="70208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4912" tIns="184912" rIns="184912" bIns="184912" numCol="1" spcCol="1270" anchor="ctr" anchorCtr="0">
          <a:noAutofit/>
        </a:bodyPr>
        <a:lstStyle/>
        <a:p>
          <a:pPr marL="0" lvl="0" indent="0" algn="ctr" defTabSz="1155700">
            <a:lnSpc>
              <a:spcPct val="90000"/>
            </a:lnSpc>
            <a:spcBef>
              <a:spcPct val="0"/>
            </a:spcBef>
            <a:spcAft>
              <a:spcPct val="35000"/>
            </a:spcAft>
            <a:buNone/>
          </a:pPr>
          <a:r>
            <a:rPr lang="en-US" sz="2600" kern="1200" dirty="0"/>
            <a:t>Insert text</a:t>
          </a:r>
        </a:p>
      </dsp:txBody>
      <dsp:txXfrm>
        <a:off x="998067" y="2429246"/>
        <a:ext cx="8382972" cy="812216"/>
      </dsp:txXfrm>
    </dsp:sp>
  </dsp:spTree>
</dsp:drawing>
</file>

<file path=ppt/diagrams/layout1.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3.xml><?xml version="1.0" encoding="utf-8"?>
<dgm:layoutDef xmlns:dgm="http://schemas.openxmlformats.org/drawingml/2006/diagram" xmlns:a="http://schemas.openxmlformats.org/drawingml/2006/main" uniqueId="urn:diagrams.loki3.com/VaryingWidthList">
  <dgm:title val="Varying Width List"/>
  <dgm:desc val="Use for emphasizing items of different weights.  Good for large amounts of Level 1 text.  The width of each shape is independently determined based on its text."/>
  <dgm:catLst>
    <dgm:cat type="list" pri="4160"/>
    <dgm:cat type="officeonline" pri="5000"/>
  </dgm:catLst>
  <dgm:sampData useDef="1">
    <dgm:dataModel>
      <dgm:ptLst/>
      <dgm:bg/>
      <dgm:whole/>
    </dgm:dataModel>
  </dgm:sampData>
  <dgm:styleData useDef="1">
    <dgm:dataModel>
      <dgm:ptLst/>
      <dgm:bg/>
      <dgm:whole/>
    </dgm:dataModel>
  </dgm:styleData>
  <dgm:clrData useDef="1">
    <dgm:dataModel>
      <dgm:ptLst/>
      <dgm:bg/>
      <dgm:whole/>
    </dgm:dataModel>
  </dgm:clrData>
  <dgm:layoutNode name="Name0">
    <dgm:varLst>
      <dgm:resizeHandles/>
    </dgm:varLst>
    <dgm:alg type="lin">
      <dgm:param type="linDir" val="fromT"/>
    </dgm:alg>
    <dgm:shape xmlns:r="http://schemas.openxmlformats.org/officeDocument/2006/relationships" r:blip="">
      <dgm:adjLst/>
    </dgm:shape>
    <dgm:presOf/>
    <dgm:constrLst>
      <dgm:constr type="w" for="ch" forName="text" val="20"/>
      <dgm:constr type="h" for="ch" forName="text" refType="h"/>
      <dgm:constr type="primFontSz" for="ch" forName="text" op="equ" val="65"/>
      <dgm:constr type="h" for="ch" forName="space" refType="h" fact="0.05"/>
    </dgm:constrLst>
    <dgm:forEach name="Name1" axis="ch" ptType="node">
      <dgm:layoutNode name="text" styleLbl="node1">
        <dgm:varLst>
          <dgm:bulletEnabled val="1"/>
        </dgm:varLst>
        <dgm:alg type="tx"/>
        <dgm:shape xmlns:r="http://schemas.openxmlformats.org/officeDocument/2006/relationships" type="rect" r:blip="">
          <dgm:adjLst/>
        </dgm:shape>
        <dgm:presOf axis="desOrSelf" ptType="node"/>
        <dgm:constrLst>
          <dgm:constr type="tMarg" refType="primFontSz" fact="0.2"/>
          <dgm:constr type="bMarg" refType="primFontSz" fact="0.2"/>
          <dgm:constr type="lMarg" refType="primFontSz" fact="0.2"/>
          <dgm:constr type="rMarg" refType="primFontSz" fact="0.2"/>
        </dgm:constrLst>
        <dgm:ruleLst>
          <dgm:rule type="w" val="INF" fact="NaN" max="NaN"/>
          <dgm:rule type="primFontSz" val="5" fact="NaN" max="NaN"/>
        </dgm:ruleLst>
      </dgm:layoutNode>
      <dgm:choose name="Name2">
        <dgm:if name="Name3" axis="par ch" ptType="doc node" func="cnt" op="gte" val="2">
          <dgm:forEach name="Name4" axis="followSib" ptType="sibTrans" cnt="1">
            <dgm:layoutNode name="space">
              <dgm:alg type="sp"/>
              <dgm:shape xmlns:r="http://schemas.openxmlformats.org/officeDocument/2006/relationships" r:blip="">
                <dgm:adjLst/>
              </dgm:shape>
              <dgm:presOf/>
            </dgm:layoutNode>
          </dgm:forEach>
        </dgm:if>
        <dgm:else name="Name5"/>
      </dgm:choose>
    </dgm:forEach>
  </dgm:layoutNode>
</dgm:layoutDef>
</file>

<file path=ppt/diagrams/layout4.xml><?xml version="1.0" encoding="utf-8"?>
<dgm:layoutDef xmlns:dgm="http://schemas.openxmlformats.org/drawingml/2006/diagram" xmlns:a="http://schemas.openxmlformats.org/drawingml/2006/main" uniqueId="urn:microsoft.com/office/officeart/2008/layout/PictureAccentList">
  <dgm:title val=""/>
  <dgm:desc val=""/>
  <dgm:catLst>
    <dgm:cat type="picture" pri="14000"/>
    <dgm:cat type="list" pri="14500"/>
  </dgm:catLst>
  <dgm:sampData>
    <dgm:dataModel>
      <dgm:ptLst>
        <dgm:pt modelId="0" type="doc"/>
        <dgm:pt modelId="1">
          <dgm:prSet phldr="1"/>
        </dgm:pt>
        <dgm:pt modelId="11">
          <dgm:prSet phldr="1"/>
        </dgm:pt>
        <dgm:pt modelId="12">
          <dgm:prSet phldr="1"/>
        </dgm:pt>
      </dgm:ptLst>
      <dgm:cxnLst>
        <dgm:cxn modelId="4" srcId="0" destId="1" srcOrd="0" destOrd="0"/>
        <dgm:cxn modelId="5" srcId="1" destId="11" srcOrd="0" destOrd="0"/>
        <dgm:cxn modelId="6" srcId="1" destId="12" srcOrd="1" destOrd="0"/>
      </dgm:cxnLst>
      <dgm:bg/>
      <dgm:whole/>
    </dgm:dataModel>
  </dgm:sampData>
  <dgm:styleData>
    <dgm:dataModel>
      <dgm:ptLst>
        <dgm:pt modelId="0" type="doc"/>
        <dgm:pt modelId="1"/>
        <dgm:pt modelId="11"/>
        <dgm:pt modelId="12"/>
        <dgm:pt modelId="13"/>
      </dgm:ptLst>
      <dgm:cxnLst>
        <dgm:cxn modelId="4" srcId="0" destId="1" srcOrd="0" destOrd="0"/>
        <dgm:cxn modelId="5" srcId="1" destId="11" srcOrd="0" destOrd="0"/>
        <dgm:cxn modelId="6" srcId="1" destId="12" srcOrd="0" destOrd="0"/>
        <dgm:cxn modelId="14" srcId="1" destId="13" srcOrd="0" destOrd="0"/>
      </dgm:cxnLst>
      <dgm:bg/>
      <dgm:whole/>
    </dgm:dataModel>
  </dgm:styleData>
  <dgm:clrData>
    <dgm:dataModel>
      <dgm:ptLst>
        <dgm:pt modelId="0" type="doc"/>
        <dgm:pt modelId="1"/>
        <dgm:pt modelId="11"/>
        <dgm:pt modelId="12"/>
        <dgm:pt modelId="13"/>
      </dgm:ptLst>
      <dgm:cxnLst>
        <dgm:cxn modelId="4" srcId="0" destId="1" srcOrd="0" destOrd="0"/>
        <dgm:cxn modelId="5" srcId="1" destId="11" srcOrd="0" destOrd="0"/>
        <dgm:cxn modelId="6" srcId="1" destId="12" srcOrd="0" destOrd="0"/>
        <dgm:cxn modelId="14" srcId="1" destId="13" srcOrd="0" destOrd="0"/>
      </dgm:cxnLst>
      <dgm:bg/>
      <dgm:whole/>
    </dgm:dataModel>
  </dgm:clrData>
  <dgm:layoutNode name="layout">
    <dgm:varLst>
      <dgm:chMax/>
      <dgm:chPref/>
      <dgm:dir/>
      <dgm:animOne val="branch"/>
      <dgm:animLvl val="lvl"/>
      <dgm:resizeHandles/>
    </dgm:varLst>
    <dgm:choose name="Name0">
      <dgm:if name="Name1" func="var" arg="dir" op="equ" val="norm">
        <dgm:alg type="hierChild">
          <dgm:param type="linDir" val="fromL"/>
        </dgm:alg>
      </dgm:if>
      <dgm:else name="Name2">
        <dgm:alg type="hierChild">
          <dgm:param type="linDir" val="fromL"/>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primFontSz" for="des" forName="childText" refType="primFontSz" refFor="des" refForName="rootText" op="lte"/>
      <dgm:constr type="w" for="des" forName="rootComposite" refType="w" fact="4"/>
      <dgm:constr type="h" for="des" forName="rootComposite" refType="h"/>
      <dgm:constr type="w" for="des" forName="childComposite" refType="w" refFor="des" refForName="rootComposite"/>
      <dgm:constr type="h" for="des" forName="childComposite" refType="h" refFor="des" refForName="rootComposite"/>
      <dgm:constr type="sibSp" refType="w" refFor="des" refForName="rootComposite" fact="0.1"/>
      <dgm:constr type="sibSp" for="des" forName="childShape" refType="h" refFor="des" refForName="rootComposite" fact="0.12"/>
      <dgm:constr type="sp" for="des" forName="root" refType="h" refFor="des" refForName="rootComposite" fact="0.18"/>
    </dgm:constrLst>
    <dgm:ruleLst/>
    <dgm:forEach name="Name3" axis="ch">
      <dgm:forEach name="Name4" axis="self" ptType="node" cnt="1">
        <dgm:layoutNode name="root">
          <dgm:varLst>
            <dgm:chMax/>
            <dgm:chPref val="4"/>
          </dgm:varLst>
          <dgm:alg type="hierRoot"/>
          <dgm:shape xmlns:r="http://schemas.openxmlformats.org/officeDocument/2006/relationships" r:blip="">
            <dgm:adjLst/>
          </dgm:shape>
          <dgm:presOf/>
          <dgm:constrLst/>
          <dgm:ruleLst/>
          <dgm:layoutNode name="rootComposite">
            <dgm:varLst/>
            <dgm:alg type="composite"/>
            <dgm:shape xmlns:r="http://schemas.openxmlformats.org/officeDocument/2006/relationships" r:blip="">
              <dgm:adjLst/>
            </dgm:shape>
            <dgm:presOf axis="self" ptType="node" cnt="1"/>
            <dgm:constrLst>
              <dgm:constr type="l" for="ch" forName="rootText"/>
              <dgm:constr type="t" for="ch" forName="rootText"/>
              <dgm:constr type="w" for="ch" forName="rootText" refType="w"/>
              <dgm:constr type="h" for="ch" forName="rootText" refType="h"/>
            </dgm:constrLst>
            <dgm:ruleLst/>
            <dgm:layoutNode name="rootText" styleLbl="node0">
              <dgm:varLst>
                <dgm:chMax/>
                <dgm:chPref val="4"/>
              </dgm:varLst>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 type="primFontSz" val="65" fact="NaN" max="NaN"/>
              </dgm:ruleLst>
            </dgm:layoutNode>
          </dgm:layoutNode>
          <dgm:layoutNode name="childShape">
            <dgm:varLst>
              <dgm:chMax val="0"/>
              <dgm:chPref val="0"/>
            </dgm:varLst>
            <dgm:alg type="hierChild">
              <dgm:param type="chAlign" val="r"/>
              <dgm:param type="linDir" val="fromT"/>
              <dgm:param type="fallback" val="2D"/>
            </dgm:alg>
            <dgm:shape xmlns:r="http://schemas.openxmlformats.org/officeDocument/2006/relationships" r:blip="">
              <dgm:adjLst/>
            </dgm:shape>
            <dgm:presOf/>
            <dgm:constrLst/>
            <dgm:ruleLst/>
            <dgm:forEach name="Name5" axis="ch">
              <dgm:forEach name="Name6" axis="self" ptType="node">
                <dgm:layoutNode name="childComposite">
                  <dgm:varLst>
                    <dgm:chMax val="0"/>
                    <dgm:chPref val="0"/>
                  </dgm:varLst>
                  <dgm:alg type="composite"/>
                  <dgm:shape xmlns:r="http://schemas.openxmlformats.org/officeDocument/2006/relationships" r:blip="">
                    <dgm:adjLst/>
                  </dgm:shape>
                  <dgm:presOf/>
                  <dgm:choose name="Name7">
                    <dgm:if name="Name8" func="var" arg="dir" op="equ" val="norm">
                      <dgm:constrLst>
                        <dgm:constr type="w" for="ch" forName="Image" refType="h"/>
                        <dgm:constr type="h" for="ch" forName="Image" refType="h"/>
                        <dgm:constr type="l" for="ch" forName="Image"/>
                        <dgm:constr type="t" for="ch" forName="Image"/>
                        <dgm:constr type="h" for="ch" forName="childText" refType="h"/>
                        <dgm:constr type="l" for="ch" forName="childText" refType="w" refFor="ch" refForName="Image" fact="1.06"/>
                        <dgm:constr type="t" for="ch" forName="childText"/>
                      </dgm:constrLst>
                    </dgm:if>
                    <dgm:else name="Name9">
                      <dgm:constrLst>
                        <dgm:constr type="w" for="ch" forName="Image" refType="h"/>
                        <dgm:constr type="h" for="ch" forName="Image" refType="h"/>
                        <dgm:constr type="r" for="ch" forName="Image" refType="w"/>
                        <dgm:constr type="t" for="ch" forName="Image"/>
                        <dgm:constr type="h" for="ch" forName="childText" refType="h"/>
                        <dgm:constr type="t" for="ch" forName="childText"/>
                        <dgm:constr type="wOff" for="ch" forName="childText" refType="w" refFor="ch" refForName="Image" fact="-1.06"/>
                      </dgm:constrLst>
                    </dgm:else>
                  </dgm:choose>
                  <dgm:ruleLst/>
                  <dgm:layoutNode name="Image" styleLbl="node1">
                    <dgm:alg type="sp"/>
                    <dgm:shape xmlns:r="http://schemas.openxmlformats.org/officeDocument/2006/relationships" type="roundRect" r:blip="" blipPhldr="1">
                      <dgm:adjLst>
                        <dgm:adj idx="1" val="0.1667"/>
                      </dgm:adjLst>
                    </dgm:shape>
                    <dgm:presOf/>
                  </dgm:layoutNode>
                  <dgm:layoutNode name="childText" styleLbl="lnNode1">
                    <dgm:varLst>
                      <dgm:chMax val="0"/>
                      <dgm:chPref val="0"/>
                      <dgm:bulletEnabled val="1"/>
                    </dgm:varLst>
                    <dgm:alg type="tx"/>
                    <dgm:shape xmlns:r="http://schemas.openxmlformats.org/officeDocument/2006/relationships" type="roundRect" r:blip="">
                      <dgm:adjLst>
                        <dgm:adj idx="1" val="0.1667"/>
                      </dgm:adjLst>
                    </dgm:shape>
                    <dgm:presOf axis="self desOrSelf" ptType="node node" st="1 1" cnt="1 0"/>
                    <dgm:ruleLst>
                      <dgm:rule type="primFontSz" val="5" fact="NaN" max="NaN"/>
                    </dgm:ruleLs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9053542-6DB0-433F-A254-AEF992256B1C}" type="datetimeFigureOut">
              <a:rPr lang="en-GB" smtClean="0"/>
              <a:t>05/04/2023</a:t>
            </a:fld>
            <a:endParaRPr lang="en-GB"/>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88BA1C7-F8EB-407D-B268-5D2A8AEBBEE5}" type="slidenum">
              <a:rPr lang="en-GB" smtClean="0"/>
              <a:t>‹#›</a:t>
            </a:fld>
            <a:endParaRPr lang="en-GB"/>
          </a:p>
        </p:txBody>
      </p:sp>
    </p:spTree>
    <p:extLst>
      <p:ext uri="{BB962C8B-B14F-4D97-AF65-F5344CB8AC3E}">
        <p14:creationId xmlns:p14="http://schemas.microsoft.com/office/powerpoint/2010/main" val="1820149851"/>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8T10:53:22.082"/>
    </inkml:context>
    <inkml:brush xml:id="br0">
      <inkml:brushProperty name="width" value="0.05" units="cm"/>
      <inkml:brushProperty name="height" value="0.05" units="cm"/>
    </inkml:brush>
  </inkml:definitions>
  <inkml:trace contextRef="#ctx0" brushRef="#br0">41 21 17004,'0'0'12236,"-5"-21"-10753,4 21-1465,-18 2-1405,3 7-1001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E620EB2-56AE-4D49-92A2-200E9A3683D8}" type="datetimeFigureOut">
              <a:rPr lang="en-US" smtClean="0"/>
              <a:t>4/5/2023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5D74495-12D2-6A47-A762-3590D56449EA}" type="slidenum">
              <a:rPr lang="en-US" smtClean="0"/>
              <a:t>‹#›</a:t>
            </a:fld>
            <a:endParaRPr lang="en-US"/>
          </a:p>
        </p:txBody>
      </p:sp>
    </p:spTree>
    <p:extLst>
      <p:ext uri="{BB962C8B-B14F-4D97-AF65-F5344CB8AC3E}">
        <p14:creationId xmlns:p14="http://schemas.microsoft.com/office/powerpoint/2010/main" val="37127229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blog.linkedin.com/2017/december/7/the-fastest-growing-jobs-in-the-u-s-based-on-linkedin-data"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3" Type="http://schemas.openxmlformats.org/officeDocument/2006/relationships/hyperlink" Target="https://www.statisticshowto.com/probability-and-statistics/statistics-definitions/mean-median-mode/" TargetMode="External"/><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dirty="0"/>
              <a:t>Hello! My name is </a:t>
            </a:r>
            <a:r>
              <a:rPr lang="en-GB" baseline="0" dirty="0" err="1"/>
              <a:t>Dr.</a:t>
            </a:r>
            <a:r>
              <a:rPr lang="en-GB" baseline="0" dirty="0"/>
              <a:t> Julia Kasmire and I work in the Computational Social Science Training Team with the UK Data services. </a:t>
            </a:r>
            <a:br>
              <a:rPr lang="en-GB" baseline="0" dirty="0">
                <a:cs typeface="+mn-lt"/>
              </a:rPr>
            </a:br>
            <a:br>
              <a:rPr lang="en-GB" baseline="0" dirty="0">
                <a:cs typeface="+mn-lt"/>
              </a:rPr>
            </a:br>
            <a:r>
              <a:rPr lang="en-GB" baseline="0" dirty="0"/>
              <a:t>BLAH BLAH BLAH</a:t>
            </a:r>
            <a:endParaRPr lang="en-US" dirty="0"/>
          </a:p>
          <a:p>
            <a:endParaRPr lang="en-GB" baseline="0" dirty="0">
              <a:cs typeface="Calibri" panose="020F0502020204030204"/>
            </a:endParaRPr>
          </a:p>
          <a:p>
            <a:pPr>
              <a:buFont typeface="Arial" pitchFamily="34" charset="0"/>
              <a:buNone/>
            </a:pPr>
            <a:endParaRPr lang="en-GB" baseline="0" dirty="0"/>
          </a:p>
          <a:p>
            <a:endParaRPr lang="en-GB" dirty="0"/>
          </a:p>
          <a:p>
            <a:endParaRPr lang="en-GB" dirty="0"/>
          </a:p>
        </p:txBody>
      </p:sp>
      <p:sp>
        <p:nvSpPr>
          <p:cNvPr id="4" name="Slide Number Placeholder 3"/>
          <p:cNvSpPr>
            <a:spLocks noGrp="1"/>
          </p:cNvSpPr>
          <p:nvPr>
            <p:ph type="sldNum" sz="quarter" idx="10"/>
          </p:nvPr>
        </p:nvSpPr>
        <p:spPr/>
        <p:txBody>
          <a:bodyPr/>
          <a:lstStyle/>
          <a:p>
            <a:fld id="{70B0AB28-7214-4921-9AEE-40B3256049C0}" type="slidenum">
              <a:rPr lang="en-GB" smtClean="0"/>
              <a:t>3</a:t>
            </a:fld>
            <a:endParaRPr lang="en-GB"/>
          </a:p>
        </p:txBody>
      </p:sp>
    </p:spTree>
    <p:extLst>
      <p:ext uri="{BB962C8B-B14F-4D97-AF65-F5344CB8AC3E}">
        <p14:creationId xmlns:p14="http://schemas.microsoft.com/office/powerpoint/2010/main" val="35528215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There are many ways to check the quality of your data. And here I’d like to cover 2 common ways. </a:t>
            </a:r>
          </a:p>
          <a:p>
            <a:endParaRPr lang="en-US" altLang="zh-CN" dirty="0"/>
          </a:p>
          <a:p>
            <a:r>
              <a:rPr lang="en-US" altLang="zh-CN" dirty="0"/>
              <a:t>One is to use Metadata. </a:t>
            </a:r>
            <a:r>
              <a:rPr lang="en-US" altLang="zh-CN" sz="1200" dirty="0">
                <a:cs typeface="Arial" panose="020B0604020202020204" pitchFamily="34" charset="0"/>
              </a:rPr>
              <a:t>Meta data: </a:t>
            </a:r>
            <a:r>
              <a:rPr lang="en-GB" altLang="zh-CN" sz="1200" kern="100" dirty="0">
                <a:ea typeface="等线" panose="02010600030101010101" pitchFamily="2" charset="-122"/>
                <a:cs typeface="Arial" panose="020B0604020202020204" pitchFamily="34" charset="0"/>
              </a:rPr>
              <a:t>“data about data” </a:t>
            </a:r>
            <a:endParaRPr lang="en-US" altLang="zh-CN" sz="1200" dirty="0">
              <a:cs typeface="Arial" panose="020B0604020202020204" pitchFamily="34" charset="0"/>
            </a:endParaRPr>
          </a:p>
          <a:p>
            <a:pPr algn="just"/>
            <a:r>
              <a:rPr lang="en-GB" altLang="zh-CN" sz="1200" kern="100" dirty="0">
                <a:effectLst/>
                <a:ea typeface="等线" panose="02010600030101010101" pitchFamily="2" charset="-122"/>
                <a:cs typeface="Arial" panose="020B0604020202020204" pitchFamily="34" charset="0"/>
              </a:rPr>
              <a:t>The Motivation is to better understand the data, including its availability, types, quantity, complexity, among others. </a:t>
            </a:r>
            <a:endParaRPr lang="zh-CN" altLang="zh-CN" sz="1200" kern="100" dirty="0">
              <a:effectLst/>
              <a:ea typeface="等线" panose="02010600030101010101" pitchFamily="2" charset="-122"/>
              <a:cs typeface="Arial" panose="020B0604020202020204" pitchFamily="34" charset="0"/>
            </a:endParaRPr>
          </a:p>
          <a:p>
            <a:endParaRPr lang="en-US" altLang="zh-CN" sz="1200" dirty="0">
              <a:cs typeface="Arial" panose="020B0604020202020204" pitchFamily="34" charset="0"/>
            </a:endParaRPr>
          </a:p>
          <a:p>
            <a:r>
              <a:rPr lang="en-US" altLang="zh-CN" sz="1200" dirty="0">
                <a:cs typeface="Arial" panose="020B0604020202020204" pitchFamily="34" charset="0"/>
              </a:rPr>
              <a:t>Another is one Exploratory Data Analysis (EDA). EDA is widely used in data analytics and one of its functions is to check data quality. It is An approach to analyzing data sets to summarize their main characteristics, often with visual methods. EDA is primarily for seeing what the data can tell us before the formal modeling or hypothesis testing task</a:t>
            </a:r>
          </a:p>
          <a:p>
            <a:endParaRPr lang="en-US" altLang="zh-CN" sz="1200" dirty="0">
              <a:cs typeface="Arial" panose="020B0604020202020204" pitchFamily="34" charset="0"/>
            </a:endParaRPr>
          </a:p>
          <a:p>
            <a:r>
              <a:rPr lang="en-US" altLang="zh-CN" sz="1200" dirty="0">
                <a:cs typeface="Arial" panose="020B0604020202020204" pitchFamily="34" charset="0"/>
              </a:rPr>
              <a:t>e.g. if I have sales at hand and I want to build a model to predict the performance of next month, then maybe I’ll start with EDA to do some random exploration, such as creating histograms to see whether there are any region stands out from the rest or if weekends have clear higher income. </a:t>
            </a:r>
            <a:endParaRPr lang="zh-CN" altLang="en-US" sz="1200" dirty="0">
              <a:cs typeface="Arial" panose="020B0604020202020204" pitchFamily="34" charset="0"/>
            </a:endParaRPr>
          </a:p>
          <a:p>
            <a:endParaRPr lang="zh-CN" altLang="en-US" dirty="0"/>
          </a:p>
        </p:txBody>
      </p:sp>
      <p:sp>
        <p:nvSpPr>
          <p:cNvPr id="4" name="灯片编号占位符 3"/>
          <p:cNvSpPr>
            <a:spLocks noGrp="1"/>
          </p:cNvSpPr>
          <p:nvPr>
            <p:ph type="sldNum" sz="quarter" idx="5"/>
          </p:nvPr>
        </p:nvSpPr>
        <p:spPr/>
        <p:txBody>
          <a:bodyPr/>
          <a:lstStyle/>
          <a:p>
            <a:fld id="{70B0AB28-7214-4921-9AEE-40B3256049C0}" type="slidenum">
              <a:rPr lang="en-GB" smtClean="0"/>
              <a:t>12</a:t>
            </a:fld>
            <a:endParaRPr lang="en-GB"/>
          </a:p>
        </p:txBody>
      </p:sp>
    </p:spTree>
    <p:extLst>
      <p:ext uri="{BB962C8B-B14F-4D97-AF65-F5344CB8AC3E}">
        <p14:creationId xmlns:p14="http://schemas.microsoft.com/office/powerpoint/2010/main" val="7062268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en-GB" altLang="zh-CN" sz="1200" kern="100" dirty="0">
                <a:effectLst/>
                <a:latin typeface="等线" panose="02010600030101010101" pitchFamily="2" charset="-122"/>
                <a:ea typeface="等线" panose="02010600030101010101" pitchFamily="2" charset="-122"/>
                <a:cs typeface="Times New Roman" panose="02020603050405020304" pitchFamily="18" charset="0"/>
              </a:rPr>
              <a:t>Among others,  the source of data is very crucial to determine the data quality from the very beginning </a:t>
            </a:r>
          </a:p>
          <a:p>
            <a:pPr algn="just"/>
            <a:endParaRPr lang="en-GB" altLang="zh-CN" sz="12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GB" altLang="zh-CN" sz="1200" kern="100" dirty="0">
                <a:effectLst/>
                <a:latin typeface="等线" panose="02010600030101010101" pitchFamily="2" charset="-122"/>
                <a:ea typeface="等线" panose="02010600030101010101" pitchFamily="2" charset="-122"/>
                <a:cs typeface="Times New Roman" panose="02020603050405020304" pitchFamily="18" charset="0"/>
              </a:rPr>
              <a:t>There are many ways to collect the data. </a:t>
            </a:r>
            <a:endPar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GB" altLang="zh-CN" sz="1200" kern="100" dirty="0">
                <a:effectLst/>
                <a:latin typeface="等线" panose="02010600030101010101" pitchFamily="2" charset="-122"/>
                <a:ea typeface="等线" panose="02010600030101010101" pitchFamily="2" charset="-122"/>
                <a:cs typeface="Times New Roman" panose="02020603050405020304" pitchFamily="18" charset="0"/>
              </a:rPr>
              <a:t>If you run your own business which generates data itself, then you might think about build a data warehouse to store the data and organise it as you wish, and the data can be easily retrieved when needed. But that usually costs a lot. </a:t>
            </a:r>
          </a:p>
          <a:p>
            <a:pPr algn="just"/>
            <a:endPar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GB" altLang="zh-CN" sz="1200" kern="100" dirty="0">
                <a:effectLst/>
                <a:latin typeface="等线" panose="02010600030101010101" pitchFamily="2" charset="-122"/>
                <a:ea typeface="等线" panose="02010600030101010101" pitchFamily="2" charset="-122"/>
                <a:cs typeface="Times New Roman" panose="02020603050405020304" pitchFamily="18" charset="0"/>
              </a:rPr>
              <a:t>Or, you can scrape data from a website to collect the raw data yourself. that usually takes longer time to pre-process it as the data tends to be dirty. E.g. the price may be shown as a piece of text rather than a number as </a:t>
            </a:r>
            <a:r>
              <a:rPr lang="en-GB" altLang="zh-CN" sz="1200" kern="100" dirty="0" err="1">
                <a:effectLst/>
                <a:latin typeface="等线" panose="02010600030101010101" pitchFamily="2" charset="-122"/>
                <a:ea typeface="等线" panose="02010600030101010101" pitchFamily="2" charset="-122"/>
                <a:cs typeface="Times New Roman" panose="02020603050405020304" pitchFamily="18" charset="0"/>
              </a:rPr>
              <a:t>as</a:t>
            </a:r>
            <a:r>
              <a:rPr lang="en-GB" altLang="zh-CN" sz="1200" kern="100" dirty="0">
                <a:effectLst/>
                <a:latin typeface="等线" panose="02010600030101010101" pitchFamily="2" charset="-122"/>
                <a:ea typeface="等线" panose="02010600030101010101" pitchFamily="2" charset="-122"/>
                <a:cs typeface="Times New Roman" panose="02020603050405020304" pitchFamily="18" charset="0"/>
              </a:rPr>
              <a:t> you want. But the good point is that you can customise the data structure while collecting the data. </a:t>
            </a:r>
          </a:p>
          <a:p>
            <a:pPr algn="just"/>
            <a:endParaRPr lang="en-GB" altLang="zh-CN" sz="12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GB" altLang="zh-CN" sz="1200" kern="100" dirty="0">
                <a:effectLst/>
                <a:latin typeface="等线" panose="02010600030101010101" pitchFamily="2" charset="-122"/>
                <a:ea typeface="等线" panose="02010600030101010101" pitchFamily="2" charset="-122"/>
                <a:cs typeface="Times New Roman" panose="02020603050405020304" pitchFamily="18" charset="0"/>
              </a:rPr>
              <a:t>Alternatively, you can use the ready-made data sources. E.g.</a:t>
            </a:r>
            <a:r>
              <a:rPr lang="en-US" altLang="zh-CN" sz="1200" dirty="0"/>
              <a:t>Statista which is usually for business data, and also World Bank, UKDS. </a:t>
            </a:r>
            <a:endParaRPr lang="zh-CN" altLang="en-US" dirty="0"/>
          </a:p>
        </p:txBody>
      </p:sp>
      <p:sp>
        <p:nvSpPr>
          <p:cNvPr id="4" name="灯片编号占位符 3"/>
          <p:cNvSpPr>
            <a:spLocks noGrp="1"/>
          </p:cNvSpPr>
          <p:nvPr>
            <p:ph type="sldNum" sz="quarter" idx="5"/>
          </p:nvPr>
        </p:nvSpPr>
        <p:spPr/>
        <p:txBody>
          <a:bodyPr/>
          <a:lstStyle/>
          <a:p>
            <a:fld id="{70B0AB28-7214-4921-9AEE-40B3256049C0}" type="slidenum">
              <a:rPr lang="en-GB" smtClean="0"/>
              <a:t>13</a:t>
            </a:fld>
            <a:endParaRPr lang="en-GB"/>
          </a:p>
        </p:txBody>
      </p:sp>
    </p:spTree>
    <p:extLst>
      <p:ext uri="{BB962C8B-B14F-4D97-AF65-F5344CB8AC3E}">
        <p14:creationId xmlns:p14="http://schemas.microsoft.com/office/powerpoint/2010/main" val="28088903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en-GB" altLang="zh-CN" sz="1200" kern="100" dirty="0">
                <a:effectLst/>
                <a:latin typeface="等线" panose="02010600030101010101" pitchFamily="2" charset="-122"/>
                <a:ea typeface="等线" panose="02010600030101010101" pitchFamily="2" charset="-122"/>
                <a:cs typeface="Times New Roman" panose="02020603050405020304" pitchFamily="18" charset="0"/>
              </a:rPr>
              <a:t>You can find a lot open source data on UKDS website, including xx. </a:t>
            </a:r>
          </a:p>
          <a:p>
            <a:pPr algn="just"/>
            <a:r>
              <a:rPr lang="en-GB" altLang="zh-CN" sz="1200" kern="100" dirty="0">
                <a:effectLst/>
                <a:latin typeface="等线" panose="02010600030101010101" pitchFamily="2" charset="-122"/>
                <a:ea typeface="等线" panose="02010600030101010101" pitchFamily="2" charset="-122"/>
                <a:cs typeface="Times New Roman" panose="02020603050405020304" pitchFamily="18" charset="0"/>
              </a:rPr>
              <a:t>you can also access data from other providers and use UKDS API to customise the layout as you want and then export the data. </a:t>
            </a:r>
          </a:p>
          <a:p>
            <a:pPr algn="just"/>
            <a:r>
              <a:rPr lang="en-GB" altLang="zh-CN" sz="1200" kern="100" dirty="0">
                <a:effectLst/>
                <a:latin typeface="等线" panose="02010600030101010101" pitchFamily="2" charset="-122"/>
                <a:ea typeface="等线" panose="02010600030101010101" pitchFamily="2" charset="-122"/>
                <a:cs typeface="Times New Roman" panose="02020603050405020304" pitchFamily="18" charset="0"/>
              </a:rPr>
              <a:t>The data is usually clean and this might save much time for data reduction or integration. </a:t>
            </a:r>
          </a:p>
          <a:p>
            <a:pPr algn="just"/>
            <a:r>
              <a:rPr lang="en-GB" altLang="zh-CN" sz="1200" kern="100" dirty="0">
                <a:effectLst/>
                <a:latin typeface="等线" panose="02010600030101010101" pitchFamily="2" charset="-122"/>
                <a:ea typeface="等线" panose="02010600030101010101" pitchFamily="2" charset="-122"/>
                <a:cs typeface="Times New Roman" panose="02020603050405020304" pitchFamily="18" charset="0"/>
              </a:rPr>
              <a:t>There are detailed instructions on how to access and use the data</a:t>
            </a:r>
            <a:endPar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dirty="0"/>
          </a:p>
        </p:txBody>
      </p:sp>
      <p:sp>
        <p:nvSpPr>
          <p:cNvPr id="4" name="灯片编号占位符 3"/>
          <p:cNvSpPr>
            <a:spLocks noGrp="1"/>
          </p:cNvSpPr>
          <p:nvPr>
            <p:ph type="sldNum" sz="quarter" idx="5"/>
          </p:nvPr>
        </p:nvSpPr>
        <p:spPr/>
        <p:txBody>
          <a:bodyPr/>
          <a:lstStyle/>
          <a:p>
            <a:fld id="{70B0AB28-7214-4921-9AEE-40B3256049C0}" type="slidenum">
              <a:rPr lang="en-GB" smtClean="0"/>
              <a:t>14</a:t>
            </a:fld>
            <a:endParaRPr lang="en-GB"/>
          </a:p>
        </p:txBody>
      </p:sp>
    </p:spTree>
    <p:extLst>
      <p:ext uri="{BB962C8B-B14F-4D97-AF65-F5344CB8AC3E}">
        <p14:creationId xmlns:p14="http://schemas.microsoft.com/office/powerpoint/2010/main" val="12729935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dirty="0"/>
              <a:t>[pause]</a:t>
            </a:r>
          </a:p>
          <a:p>
            <a:r>
              <a:rPr lang="en-US" altLang="zh-CN" b="0" dirty="0"/>
              <a:t>So that’s it for the context and for collecting data. </a:t>
            </a:r>
          </a:p>
          <a:p>
            <a:r>
              <a:rPr lang="en-US" altLang="zh-CN" b="0" dirty="0"/>
              <a:t>And then you may ask again, what do we do in typical data preprocessing after we have the data at hand?</a:t>
            </a:r>
          </a:p>
          <a:p>
            <a:r>
              <a:rPr lang="en-US" altLang="zh-CN" sz="1200" b="0" dirty="0"/>
              <a:t>Major Tasks in Data Pre-processing includes xx</a:t>
            </a:r>
            <a:endParaRPr lang="en-US" altLang="zh-CN" b="0" dirty="0"/>
          </a:p>
          <a:p>
            <a:endParaRPr lang="en-US" altLang="zh-CN" b="0" dirty="0"/>
          </a:p>
        </p:txBody>
      </p:sp>
      <p:sp>
        <p:nvSpPr>
          <p:cNvPr id="4" name="灯片编号占位符 3"/>
          <p:cNvSpPr>
            <a:spLocks noGrp="1"/>
          </p:cNvSpPr>
          <p:nvPr>
            <p:ph type="sldNum" sz="quarter" idx="5"/>
          </p:nvPr>
        </p:nvSpPr>
        <p:spPr/>
        <p:txBody>
          <a:bodyPr/>
          <a:lstStyle/>
          <a:p>
            <a:fld id="{70B0AB28-7214-4921-9AEE-40B3256049C0}" type="slidenum">
              <a:rPr lang="en-GB" smtClean="0"/>
              <a:t>15</a:t>
            </a:fld>
            <a:endParaRPr lang="en-GB"/>
          </a:p>
        </p:txBody>
      </p:sp>
    </p:spTree>
    <p:extLst>
      <p:ext uri="{BB962C8B-B14F-4D97-AF65-F5344CB8AC3E}">
        <p14:creationId xmlns:p14="http://schemas.microsoft.com/office/powerpoint/2010/main" val="9401188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Please bear in mind that xx. As I said there’s no recipe or standard atm for data preprocessing. All these tasks are just the most common ones. In fact, it’s quite often that you’ll have to repeat some of them multiple times. E.g. after reading the metadata, you clean the data to deal with null at the beginning.  And then join the tables create new missing values, and clean it again. </a:t>
            </a:r>
          </a:p>
          <a:p>
            <a:endParaRPr lang="en-US" altLang="zh-CN" dirty="0"/>
          </a:p>
          <a:p>
            <a:r>
              <a:rPr lang="en-US" altLang="zh-CN" dirty="0"/>
              <a:t>In the rest of today’s session, I’m going to talk about the first entry, data integration. And for next Thursday I’m going to cover how to clean, reduce, and transform the data. </a:t>
            </a:r>
            <a:endParaRPr lang="zh-CN" altLang="en-US" dirty="0"/>
          </a:p>
        </p:txBody>
      </p:sp>
      <p:sp>
        <p:nvSpPr>
          <p:cNvPr id="4" name="灯片编号占位符 3"/>
          <p:cNvSpPr>
            <a:spLocks noGrp="1"/>
          </p:cNvSpPr>
          <p:nvPr>
            <p:ph type="sldNum" sz="quarter" idx="5"/>
          </p:nvPr>
        </p:nvSpPr>
        <p:spPr/>
        <p:txBody>
          <a:bodyPr/>
          <a:lstStyle/>
          <a:p>
            <a:fld id="{70B0AB28-7214-4921-9AEE-40B3256049C0}" type="slidenum">
              <a:rPr lang="en-GB" smtClean="0"/>
              <a:t>16</a:t>
            </a:fld>
            <a:endParaRPr lang="en-GB"/>
          </a:p>
        </p:txBody>
      </p:sp>
    </p:spTree>
    <p:extLst>
      <p:ext uri="{BB962C8B-B14F-4D97-AF65-F5344CB8AC3E}">
        <p14:creationId xmlns:p14="http://schemas.microsoft.com/office/powerpoint/2010/main" val="40157018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dirty="0"/>
              <a:t>By definition, Data integration is combining data from multiple sources into a unified view. The benefits include: </a:t>
            </a:r>
          </a:p>
          <a:p>
            <a:pPr marL="0" indent="0">
              <a:buNone/>
            </a:pPr>
            <a:r>
              <a:rPr lang="en-US" altLang="zh-CN" sz="1200" dirty="0"/>
              <a:t>	- To improve data quality</a:t>
            </a:r>
          </a:p>
          <a:p>
            <a:pPr marL="0" indent="0">
              <a:buNone/>
            </a:pPr>
            <a:r>
              <a:rPr lang="en-US" altLang="zh-CN" sz="1200" dirty="0"/>
              <a:t>	- To enrich data with additional information</a:t>
            </a:r>
          </a:p>
          <a:p>
            <a:pPr marL="0" indent="0">
              <a:buNone/>
            </a:pPr>
            <a:r>
              <a:rPr lang="en-US" altLang="zh-CN" sz="1200" dirty="0"/>
              <a:t>	- To allow reliable data analytics and beyond</a:t>
            </a:r>
          </a:p>
          <a:p>
            <a:pPr marL="0" indent="0">
              <a:buNone/>
            </a:pPr>
            <a:endParaRPr lang="en-US" altLang="zh-CN"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Data integration is kind of an unavoidable step to some extent. As it is not common that all information will be stored in one spreadsheet. For example, I have a dataset on hotel information, including name, city, star level, etc. which is very static</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And another dataset of reservations, including customer, hotel name, payment method, price, etc. which is always updated.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and if I want to find which features of the hotel determine hotel’s popularity, then I’ll first need to link the two tables based on the hotel name, or hotel id </a:t>
            </a:r>
          </a:p>
          <a:p>
            <a:endParaRPr lang="en-US" altLang="zh-CN" dirty="0"/>
          </a:p>
          <a:p>
            <a:endParaRPr lang="zh-CN" altLang="en-US" dirty="0"/>
          </a:p>
        </p:txBody>
      </p:sp>
      <p:sp>
        <p:nvSpPr>
          <p:cNvPr id="4" name="灯片编号占位符 3"/>
          <p:cNvSpPr>
            <a:spLocks noGrp="1"/>
          </p:cNvSpPr>
          <p:nvPr>
            <p:ph type="sldNum" sz="quarter" idx="5"/>
          </p:nvPr>
        </p:nvSpPr>
        <p:spPr/>
        <p:txBody>
          <a:bodyPr/>
          <a:lstStyle/>
          <a:p>
            <a:fld id="{70B0AB28-7214-4921-9AEE-40B3256049C0}" type="slidenum">
              <a:rPr lang="en-GB" smtClean="0"/>
              <a:t>17</a:t>
            </a:fld>
            <a:endParaRPr lang="en-GB"/>
          </a:p>
        </p:txBody>
      </p:sp>
    </p:spTree>
    <p:extLst>
      <p:ext uri="{BB962C8B-B14F-4D97-AF65-F5344CB8AC3E}">
        <p14:creationId xmlns:p14="http://schemas.microsoft.com/office/powerpoint/2010/main" val="13871460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dirty="0"/>
              <a:t>Usually, Integrating in-house data within data warehouse together is relatively straightforward (with common attributes and structures across schemas).</a:t>
            </a:r>
          </a:p>
          <a:p>
            <a:r>
              <a:rPr lang="en-US" altLang="zh-CN" sz="1200" dirty="0"/>
              <a:t>For example, joining the tables. </a:t>
            </a:r>
            <a:endParaRPr lang="zh-CN" altLang="en-US" sz="1200" dirty="0"/>
          </a:p>
          <a:p>
            <a:endParaRPr lang="en-US" altLang="zh-CN" dirty="0"/>
          </a:p>
          <a:p>
            <a:endParaRPr lang="zh-CN" altLang="en-US" dirty="0"/>
          </a:p>
        </p:txBody>
      </p:sp>
      <p:sp>
        <p:nvSpPr>
          <p:cNvPr id="4" name="灯片编号占位符 3"/>
          <p:cNvSpPr>
            <a:spLocks noGrp="1"/>
          </p:cNvSpPr>
          <p:nvPr>
            <p:ph type="sldNum" sz="quarter" idx="5"/>
          </p:nvPr>
        </p:nvSpPr>
        <p:spPr/>
        <p:txBody>
          <a:bodyPr/>
          <a:lstStyle/>
          <a:p>
            <a:fld id="{70B0AB28-7214-4921-9AEE-40B3256049C0}" type="slidenum">
              <a:rPr lang="en-GB" smtClean="0"/>
              <a:t>18</a:t>
            </a:fld>
            <a:endParaRPr lang="en-GB"/>
          </a:p>
        </p:txBody>
      </p:sp>
    </p:spTree>
    <p:extLst>
      <p:ext uri="{BB962C8B-B14F-4D97-AF65-F5344CB8AC3E}">
        <p14:creationId xmlns:p14="http://schemas.microsoft.com/office/powerpoint/2010/main" val="13336324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dirty="0"/>
              <a:t>As the name indicates, Joining tables enable you to extract and simultaneously process data from more than one table.</a:t>
            </a:r>
          </a:p>
          <a:p>
            <a:endParaRPr lang="en-US" altLang="zh-CN" sz="1200" dirty="0"/>
          </a:p>
          <a:p>
            <a:r>
              <a:rPr lang="en-US" altLang="zh-CN" sz="1200" dirty="0"/>
              <a:t>There are four types of join, xx. </a:t>
            </a:r>
          </a:p>
          <a:p>
            <a:endParaRPr lang="en-US" altLang="zh-CN" sz="1200" dirty="0"/>
          </a:p>
          <a:p>
            <a:r>
              <a:rPr lang="en-US" altLang="zh-CN" dirty="0"/>
              <a:t>Notice that the methods are quite common in various applications and languages. So </a:t>
            </a:r>
            <a:r>
              <a:rPr lang="en-US" altLang="zh-CN" dirty="0" err="1"/>
              <a:t>sql</a:t>
            </a:r>
            <a:r>
              <a:rPr lang="en-US" altLang="zh-CN" dirty="0"/>
              <a:t> and python may have different joining commands, but you can always select which join you want to use</a:t>
            </a:r>
          </a:p>
          <a:p>
            <a:endParaRPr lang="en-US" altLang="zh-CN" dirty="0"/>
          </a:p>
          <a:p>
            <a:r>
              <a:rPr lang="en-US" altLang="zh-CN" dirty="0"/>
              <a:t>Also, remember to recheck data quality after the joining, as sometimes new missing values or unexpected rows might be created during the joining process. </a:t>
            </a:r>
          </a:p>
        </p:txBody>
      </p:sp>
      <p:sp>
        <p:nvSpPr>
          <p:cNvPr id="4" name="灯片编号占位符 3"/>
          <p:cNvSpPr>
            <a:spLocks noGrp="1"/>
          </p:cNvSpPr>
          <p:nvPr>
            <p:ph type="sldNum" sz="quarter" idx="5"/>
          </p:nvPr>
        </p:nvSpPr>
        <p:spPr/>
        <p:txBody>
          <a:bodyPr/>
          <a:lstStyle/>
          <a:p>
            <a:fld id="{70B0AB28-7214-4921-9AEE-40B3256049C0}" type="slidenum">
              <a:rPr lang="en-GB" smtClean="0"/>
              <a:t>19</a:t>
            </a:fld>
            <a:endParaRPr lang="en-GB"/>
          </a:p>
        </p:txBody>
      </p:sp>
    </p:spTree>
    <p:extLst>
      <p:ext uri="{BB962C8B-B14F-4D97-AF65-F5344CB8AC3E}">
        <p14:creationId xmlns:p14="http://schemas.microsoft.com/office/powerpoint/2010/main" val="8819168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0B0AB28-7214-4921-9AEE-40B3256049C0}" type="slidenum">
              <a:rPr lang="en-GB" smtClean="0"/>
              <a:t>20</a:t>
            </a:fld>
            <a:endParaRPr lang="en-GB"/>
          </a:p>
        </p:txBody>
      </p:sp>
    </p:spTree>
    <p:extLst>
      <p:ext uri="{BB962C8B-B14F-4D97-AF65-F5344CB8AC3E}">
        <p14:creationId xmlns:p14="http://schemas.microsoft.com/office/powerpoint/2010/main" val="18827923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0B0AB28-7214-4921-9AEE-40B3256049C0}" type="slidenum">
              <a:rPr lang="en-GB" smtClean="0"/>
              <a:t>21</a:t>
            </a:fld>
            <a:endParaRPr lang="en-GB"/>
          </a:p>
        </p:txBody>
      </p:sp>
    </p:spTree>
    <p:extLst>
      <p:ext uri="{BB962C8B-B14F-4D97-AF65-F5344CB8AC3E}">
        <p14:creationId xmlns:p14="http://schemas.microsoft.com/office/powerpoint/2010/main" val="37187643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There’s two talks and one code demonstration on this topic. One talk on today and another one on next Thursday. Today we are going to cover the xx, xx and xx. As well as data integration, mainly on joining tables, and also briefly on data linkage and data enrichment. </a:t>
            </a:r>
          </a:p>
          <a:p>
            <a:endParaRPr lang="en-US" altLang="zh-CN" dirty="0"/>
          </a:p>
          <a:p>
            <a:r>
              <a:rPr lang="en-US" altLang="zh-CN" dirty="0"/>
              <a:t>Next Thursday, we are going to cover more on xx such as xx, xx, and xx. All these are very common tasks in data preprocessing. On the Thursday after next Thursday we are going to deliver a live-streaming code demonstration on </a:t>
            </a:r>
            <a:r>
              <a:rPr lang="en-US" altLang="zh-CN" dirty="0" err="1"/>
              <a:t>Youtube</a:t>
            </a:r>
            <a:r>
              <a:rPr lang="en-US" altLang="zh-CN" dirty="0"/>
              <a:t>. We are going to provide some sample python codes and perform these tasks. If you are interested in these, you are very welcomed to join the next two sessions. Also if you want to know more about this topic or any specific part that I didn’t mention, we are going to send a questionnaire after the talk and please leave your comments there to help us improve. </a:t>
            </a:r>
          </a:p>
          <a:p>
            <a:endParaRPr lang="en-US" altLang="zh-CN" dirty="0"/>
          </a:p>
          <a:p>
            <a:r>
              <a:rPr lang="en-US" altLang="zh-CN" dirty="0"/>
              <a:t>Also, although we cannot hear you during the talk, we’ll have a Q&amp;A session later and answer the questions. Meanwhile you are welcomed to leave your questions in the Q&amp;A box throughout the talk, my colleague Julia will answer it directly there, if it’s not too complicated. Or she might leave it to the Q&amp;A session so don’t worry. </a:t>
            </a:r>
            <a:endParaRPr lang="zh-CN" altLang="en-US" dirty="0"/>
          </a:p>
        </p:txBody>
      </p:sp>
      <p:sp>
        <p:nvSpPr>
          <p:cNvPr id="4" name="灯片编号占位符 3"/>
          <p:cNvSpPr>
            <a:spLocks noGrp="1"/>
          </p:cNvSpPr>
          <p:nvPr>
            <p:ph type="sldNum" sz="quarter" idx="5"/>
          </p:nvPr>
        </p:nvSpPr>
        <p:spPr/>
        <p:txBody>
          <a:bodyPr/>
          <a:lstStyle/>
          <a:p>
            <a:fld id="{70B0AB28-7214-4921-9AEE-40B3256049C0}" type="slidenum">
              <a:rPr lang="en-GB" smtClean="0"/>
              <a:t>4</a:t>
            </a:fld>
            <a:endParaRPr lang="en-GB"/>
          </a:p>
        </p:txBody>
      </p:sp>
    </p:spTree>
    <p:extLst>
      <p:ext uri="{BB962C8B-B14F-4D97-AF65-F5344CB8AC3E}">
        <p14:creationId xmlns:p14="http://schemas.microsoft.com/office/powerpoint/2010/main" val="428462495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This method is sensitive to the order of the table in the command. Be careful on which table you put first. </a:t>
            </a:r>
            <a:endParaRPr lang="zh-CN" altLang="en-US" dirty="0"/>
          </a:p>
        </p:txBody>
      </p:sp>
      <p:sp>
        <p:nvSpPr>
          <p:cNvPr id="4" name="灯片编号占位符 3"/>
          <p:cNvSpPr>
            <a:spLocks noGrp="1"/>
          </p:cNvSpPr>
          <p:nvPr>
            <p:ph type="sldNum" sz="quarter" idx="5"/>
          </p:nvPr>
        </p:nvSpPr>
        <p:spPr/>
        <p:txBody>
          <a:bodyPr/>
          <a:lstStyle/>
          <a:p>
            <a:fld id="{70B0AB28-7214-4921-9AEE-40B3256049C0}" type="slidenum">
              <a:rPr lang="en-GB" smtClean="0"/>
              <a:t>22</a:t>
            </a:fld>
            <a:endParaRPr lang="en-GB"/>
          </a:p>
        </p:txBody>
      </p:sp>
    </p:spTree>
    <p:extLst>
      <p:ext uri="{BB962C8B-B14F-4D97-AF65-F5344CB8AC3E}">
        <p14:creationId xmlns:p14="http://schemas.microsoft.com/office/powerpoint/2010/main" val="152801274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en-US" altLang="zh-CN" sz="1200" b="0" kern="100" dirty="0">
                <a:effectLst/>
                <a:ea typeface="等线" panose="02010600030101010101" pitchFamily="2" charset="-122"/>
                <a:cs typeface="Arial" panose="020B0604020202020204" pitchFamily="34" charset="0"/>
              </a:rPr>
              <a:t>Data integration is not an easy job, as there are many difficulties. </a:t>
            </a:r>
          </a:p>
          <a:p>
            <a:pPr algn="just"/>
            <a:endParaRPr lang="en-US" altLang="zh-CN" sz="1200" b="0" kern="100" dirty="0">
              <a:effectLst/>
              <a:ea typeface="等线" panose="02010600030101010101" pitchFamily="2" charset="-122"/>
              <a:cs typeface="Arial" panose="020B0604020202020204" pitchFamily="34" charset="0"/>
            </a:endParaRPr>
          </a:p>
          <a:p>
            <a:pPr algn="just"/>
            <a:r>
              <a:rPr lang="en-US" altLang="zh-CN" sz="1200" b="0" kern="100" dirty="0">
                <a:effectLst/>
                <a:ea typeface="等线" panose="02010600030101010101" pitchFamily="2" charset="-122"/>
                <a:cs typeface="Arial" panose="020B0604020202020204" pitchFamily="34" charset="0"/>
              </a:rPr>
              <a:t>First is Database heterogeneity, including </a:t>
            </a:r>
            <a:r>
              <a:rPr lang="en-US" altLang="zh-CN" sz="1200" b="0" kern="100" dirty="0">
                <a:solidFill>
                  <a:srgbClr val="0066FF"/>
                </a:solidFill>
                <a:effectLst/>
                <a:ea typeface="等线" panose="02010600030101010101" pitchFamily="2" charset="-122"/>
                <a:cs typeface="Arial" panose="020B0604020202020204" pitchFamily="34" charset="0"/>
              </a:rPr>
              <a:t>System Heterogeneity and schematic heterogeneity. </a:t>
            </a:r>
          </a:p>
          <a:p>
            <a:pPr algn="just"/>
            <a:r>
              <a:rPr lang="en-US" altLang="zh-CN" sz="1200" b="0" kern="100" dirty="0">
                <a:solidFill>
                  <a:srgbClr val="0066FF"/>
                </a:solidFill>
                <a:effectLst/>
                <a:ea typeface="等线" panose="02010600030101010101" pitchFamily="2" charset="-122"/>
                <a:cs typeface="Arial" panose="020B0604020202020204" pitchFamily="34" charset="0"/>
              </a:rPr>
              <a:t>System het occurs when using </a:t>
            </a:r>
            <a:r>
              <a:rPr lang="en-US" altLang="zh-CN" sz="1200" b="0" kern="100" dirty="0">
                <a:effectLst/>
                <a:ea typeface="等线" panose="02010600030101010101" pitchFamily="2" charset="-122"/>
                <a:cs typeface="Arial" panose="020B0604020202020204" pitchFamily="34" charset="0"/>
              </a:rPr>
              <a:t>different operating system, hardware platforms</a:t>
            </a:r>
          </a:p>
          <a:p>
            <a:pPr algn="just"/>
            <a:r>
              <a:rPr lang="en-US" altLang="zh-CN" sz="1200" b="0" kern="100" dirty="0">
                <a:effectLst/>
                <a:ea typeface="等线" panose="02010600030101010101" pitchFamily="2" charset="-122"/>
                <a:cs typeface="Arial" panose="020B0604020202020204" pitchFamily="34" charset="0"/>
              </a:rPr>
              <a:t>And </a:t>
            </a:r>
            <a:r>
              <a:rPr lang="en-US" altLang="zh-CN" sz="1200" b="0" kern="100" dirty="0">
                <a:solidFill>
                  <a:srgbClr val="0066FF"/>
                </a:solidFill>
                <a:effectLst/>
                <a:ea typeface="等线" panose="02010600030101010101" pitchFamily="2" charset="-122"/>
                <a:cs typeface="Arial" panose="020B0604020202020204" pitchFamily="34" charset="0"/>
              </a:rPr>
              <a:t>Schematic or Structural Heterogeneity refers to cases where</a:t>
            </a:r>
            <a:r>
              <a:rPr lang="en-US" altLang="zh-CN" sz="1200" b="0" kern="100" dirty="0">
                <a:effectLst/>
                <a:ea typeface="等线" panose="02010600030101010101" pitchFamily="2" charset="-122"/>
                <a:cs typeface="Arial" panose="020B0604020202020204" pitchFamily="34" charset="0"/>
              </a:rPr>
              <a:t> the native model or structure to store data differ in data sources, </a:t>
            </a:r>
            <a:r>
              <a:rPr lang="en-US" altLang="zh-CN" sz="1200" b="0" kern="100" dirty="0" err="1">
                <a:effectLst/>
                <a:ea typeface="等线" panose="02010600030101010101" pitchFamily="2" charset="-122"/>
                <a:cs typeface="Arial" panose="020B0604020202020204" pitchFamily="34" charset="0"/>
              </a:rPr>
              <a:t>e.g</a:t>
            </a:r>
            <a:r>
              <a:rPr lang="en-US" altLang="zh-CN" sz="1200" b="0" kern="100" dirty="0">
                <a:effectLst/>
                <a:ea typeface="等线" panose="02010600030101010101" pitchFamily="2" charset="-122"/>
                <a:cs typeface="Arial" panose="020B0604020202020204" pitchFamily="34" charset="0"/>
              </a:rPr>
              <a:t> SQL vs no SQL </a:t>
            </a:r>
          </a:p>
          <a:p>
            <a:pPr algn="just"/>
            <a:endParaRPr lang="en-US" altLang="zh-CN" sz="1200" b="0" kern="100" dirty="0">
              <a:ea typeface="等线" panose="02010600030101010101" pitchFamily="2" charset="-122"/>
              <a:cs typeface="Arial" panose="020B0604020202020204" pitchFamily="34" charset="0"/>
            </a:endParaRPr>
          </a:p>
          <a:p>
            <a:pPr algn="just"/>
            <a:r>
              <a:rPr lang="en-US" altLang="zh-CN" sz="1200" b="0" kern="100" dirty="0">
                <a:effectLst/>
                <a:ea typeface="等线" panose="02010600030101010101" pitchFamily="2" charset="-122"/>
                <a:cs typeface="Arial" panose="020B0604020202020204" pitchFamily="34" charset="0"/>
              </a:rPr>
              <a:t>The Second issue is about detecting and resolving data value conflicts.</a:t>
            </a:r>
          </a:p>
          <a:p>
            <a:pPr algn="just"/>
            <a:r>
              <a:rPr lang="en-US" altLang="zh-CN" sz="1200" b="0" kern="100" dirty="0">
                <a:effectLst/>
                <a:ea typeface="等线" panose="02010600030101010101" pitchFamily="2" charset="-122"/>
                <a:cs typeface="Arial" panose="020B0604020202020204" pitchFamily="34" charset="0"/>
              </a:rPr>
              <a:t>For the same real-world entity, attribute values from different sources are different, including different representations, different scales, e.g., metric vs. British units</a:t>
            </a:r>
          </a:p>
          <a:p>
            <a:pPr algn="just"/>
            <a:endParaRPr lang="en-US" altLang="zh-CN" sz="1200" b="0" kern="100" dirty="0">
              <a:ea typeface="等线" panose="02010600030101010101" pitchFamily="2" charset="-122"/>
              <a:cs typeface="Arial" panose="020B0604020202020204" pitchFamily="34" charset="0"/>
            </a:endParaRPr>
          </a:p>
          <a:p>
            <a:pPr algn="just"/>
            <a:r>
              <a:rPr lang="en-US" altLang="zh-CN" sz="1200" b="0" kern="100" dirty="0">
                <a:effectLst/>
                <a:ea typeface="等线" panose="02010600030101010101" pitchFamily="2" charset="-122"/>
                <a:cs typeface="Arial" panose="020B0604020202020204" pitchFamily="34" charset="0"/>
              </a:rPr>
              <a:t>Last not least is on Entity identification. </a:t>
            </a:r>
          </a:p>
          <a:p>
            <a:pPr algn="just"/>
            <a:r>
              <a:rPr lang="en-US" altLang="zh-CN" sz="1200" b="0" kern="100" dirty="0">
                <a:effectLst/>
                <a:ea typeface="等线" panose="02010600030101010101" pitchFamily="2" charset="-122"/>
                <a:cs typeface="Arial" panose="020B0604020202020204" pitchFamily="34" charset="0"/>
              </a:rPr>
              <a:t>When integrating data, we may need to identify entities from multiple data sources, but the same entity or attribute may have different names in different databases, e.g., Bill Clinton = William Clinton</a:t>
            </a:r>
          </a:p>
          <a:p>
            <a:pPr algn="just"/>
            <a:endParaRPr lang="en-US" altLang="zh-CN" sz="1200" b="0" kern="100" dirty="0">
              <a:effectLst/>
              <a:ea typeface="等线" panose="02010600030101010101" pitchFamily="2" charset="-122"/>
              <a:cs typeface="Arial" panose="020B0604020202020204" pitchFamily="34" charset="0"/>
            </a:endParaRPr>
          </a:p>
          <a:p>
            <a:pPr algn="just"/>
            <a:r>
              <a:rPr lang="en-US" altLang="zh-CN" sz="1200" b="0" kern="100" dirty="0">
                <a:effectLst/>
                <a:ea typeface="等线" panose="02010600030101010101" pitchFamily="2" charset="-122"/>
                <a:cs typeface="Arial" panose="020B0604020202020204" pitchFamily="34" charset="0"/>
              </a:rPr>
              <a:t>We will discuss this later in data linkage</a:t>
            </a:r>
            <a:endParaRPr lang="zh-CN" altLang="en-US" sz="1200" b="0" dirty="0">
              <a:cs typeface="Arial" panose="020B0604020202020204" pitchFamily="34" charset="0"/>
            </a:endParaRPr>
          </a:p>
          <a:p>
            <a:endParaRPr lang="zh-CN" altLang="en-US" b="0" dirty="0"/>
          </a:p>
        </p:txBody>
      </p:sp>
      <p:sp>
        <p:nvSpPr>
          <p:cNvPr id="4" name="灯片编号占位符 3"/>
          <p:cNvSpPr>
            <a:spLocks noGrp="1"/>
          </p:cNvSpPr>
          <p:nvPr>
            <p:ph type="sldNum" sz="quarter" idx="5"/>
          </p:nvPr>
        </p:nvSpPr>
        <p:spPr/>
        <p:txBody>
          <a:bodyPr/>
          <a:lstStyle/>
          <a:p>
            <a:fld id="{70B0AB28-7214-4921-9AEE-40B3256049C0}" type="slidenum">
              <a:rPr lang="en-GB" smtClean="0"/>
              <a:t>23</a:t>
            </a:fld>
            <a:endParaRPr lang="en-GB"/>
          </a:p>
        </p:txBody>
      </p:sp>
    </p:spTree>
    <p:extLst>
      <p:ext uri="{BB962C8B-B14F-4D97-AF65-F5344CB8AC3E}">
        <p14:creationId xmlns:p14="http://schemas.microsoft.com/office/powerpoint/2010/main" val="7952085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00" dirty="0">
                <a:ea typeface="等线" panose="02010600030101010101" pitchFamily="2" charset="-122"/>
                <a:cs typeface="Arial" panose="020B0604020202020204" pitchFamily="34" charset="0"/>
              </a:rPr>
              <a:t>A vivid example is the health surveillance system which is very related to our situation now.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kern="100" dirty="0">
              <a:ea typeface="等线" panose="02010600030101010101" pitchFamily="2" charset="-122"/>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00" dirty="0">
                <a:ea typeface="等线" panose="02010600030101010101" pitchFamily="2" charset="-122"/>
                <a:cs typeface="Arial" panose="020B0604020202020204" pitchFamily="34" charset="0"/>
              </a:rPr>
              <a:t>Preventing the outbreak of epidemics requires monitoring of occurrences of unusual patterns of symptoms (in real time!)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kern="100" dirty="0">
              <a:ea typeface="等线" panose="02010600030101010101" pitchFamily="2" charset="-122"/>
              <a:cs typeface="Arial" panose="020B0604020202020204" pitchFamily="34" charset="0"/>
            </a:endParaRPr>
          </a:p>
          <a:p>
            <a:r>
              <a:rPr lang="en-GB" altLang="zh-CN" sz="1200" kern="100" dirty="0">
                <a:effectLst/>
                <a:ea typeface="等线" panose="02010600030101010101" pitchFamily="2" charset="-122"/>
                <a:cs typeface="Arial" panose="020B0604020202020204" pitchFamily="34" charset="0"/>
              </a:rPr>
              <a:t>Data from many different sources need to be collected (including travel and immigration records; doctors, emergency and hospital admissions; drug purchases in pharmacies; animal health data; etc.)</a:t>
            </a:r>
            <a:endParaRPr lang="en-US" altLang="zh-CN" sz="1200" kern="100" dirty="0">
              <a:ea typeface="等线" panose="02010600030101010101" pitchFamily="2" charset="-122"/>
              <a:cs typeface="Arial" panose="020B0604020202020204" pitchFamily="34" charset="0"/>
            </a:endParaRPr>
          </a:p>
          <a:p>
            <a:r>
              <a:rPr lang="en-GB" altLang="zh-CN" sz="1200" kern="100" dirty="0">
                <a:effectLst/>
                <a:ea typeface="等线" panose="02010600030101010101" pitchFamily="2" charset="-122"/>
                <a:cs typeface="Arial" panose="020B0604020202020204" pitchFamily="34" charset="0"/>
              </a:rPr>
              <a:t>Such databases can have different formats and </a:t>
            </a:r>
            <a:r>
              <a:rPr lang="en-GB" altLang="zh-CN" sz="1200" kern="100" dirty="0" err="1">
                <a:effectLst/>
                <a:ea typeface="等线" panose="02010600030101010101" pitchFamily="2" charset="-122"/>
                <a:cs typeface="Arial" panose="020B0604020202020204" pitchFamily="34" charset="0"/>
              </a:rPr>
              <a:t>codings</a:t>
            </a:r>
            <a:r>
              <a:rPr lang="en-GB" altLang="zh-CN" sz="1200" kern="100" dirty="0">
                <a:effectLst/>
                <a:ea typeface="等线" panose="02010600030101010101" pitchFamily="2" charset="-122"/>
                <a:cs typeface="Arial" panose="020B0604020202020204" pitchFamily="34" charset="0"/>
              </a:rPr>
              <a:t>, and they usually contain data of different quality</a:t>
            </a:r>
            <a:endParaRPr lang="en-US" altLang="zh-CN" sz="1200" kern="100" dirty="0">
              <a:ea typeface="等线" panose="02010600030101010101" pitchFamily="2" charset="-122"/>
              <a:cs typeface="Arial" panose="020B0604020202020204" pitchFamily="34" charset="0"/>
            </a:endParaRPr>
          </a:p>
          <a:p>
            <a:r>
              <a:rPr lang="en-GB" altLang="zh-CN" sz="1200" kern="100" dirty="0">
                <a:effectLst/>
                <a:ea typeface="等线" panose="02010600030101010101" pitchFamily="2" charset="-122"/>
                <a:cs typeface="Arial" panose="020B0604020202020204" pitchFamily="34" charset="0"/>
              </a:rPr>
              <a:t>Volume is one issue, as they can contain many millions of records. </a:t>
            </a:r>
          </a:p>
          <a:p>
            <a:endParaRPr lang="en-GB" altLang="zh-CN" sz="1200" kern="100" dirty="0">
              <a:effectLst/>
              <a:ea typeface="等线" panose="02010600030101010101" pitchFamily="2" charset="-122"/>
              <a:cs typeface="Arial" panose="020B0604020202020204" pitchFamily="34" charset="0"/>
            </a:endParaRPr>
          </a:p>
          <a:p>
            <a:r>
              <a:rPr lang="en-GB" altLang="zh-CN" sz="1200" kern="100" dirty="0">
                <a:effectLst/>
                <a:ea typeface="等线" panose="02010600030101010101" pitchFamily="2" charset="-122"/>
                <a:cs typeface="Arial" panose="020B0604020202020204" pitchFamily="34" charset="0"/>
              </a:rPr>
              <a:t>Also another issue is privacy and confidentiality, if such data are stored</a:t>
            </a:r>
            <a:r>
              <a:rPr lang="en-US" altLang="zh-CN" sz="1200" kern="100" dirty="0">
                <a:ea typeface="等线" panose="02010600030101010101" pitchFamily="2" charset="-122"/>
                <a:cs typeface="Arial" panose="020B0604020202020204" pitchFamily="34" charset="0"/>
              </a:rPr>
              <a:t> </a:t>
            </a:r>
            <a:r>
              <a:rPr lang="en-GB" altLang="zh-CN" sz="1200" dirty="0">
                <a:effectLst/>
                <a:cs typeface="Arial" panose="020B0604020202020204" pitchFamily="34" charset="0"/>
              </a:rPr>
              <a:t>and linked at a central location and without proper regulations</a:t>
            </a:r>
            <a:endParaRPr lang="zh-CN" altLang="zh-CN" sz="1200" kern="100" dirty="0">
              <a:effectLst/>
              <a:ea typeface="等线" panose="02010600030101010101" pitchFamily="2" charset="-122"/>
              <a:cs typeface="Arial" panose="020B0604020202020204" pitchFamily="34" charset="0"/>
            </a:endParaRPr>
          </a:p>
          <a:p>
            <a:endParaRPr lang="zh-CN" altLang="en-US" sz="1200" dirty="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dirty="0">
              <a:cs typeface="Arial" panose="020B0604020202020204" pitchFamily="34" charset="0"/>
            </a:endParaRPr>
          </a:p>
          <a:p>
            <a:endParaRPr lang="zh-CN" altLang="en-US" dirty="0"/>
          </a:p>
        </p:txBody>
      </p:sp>
      <p:sp>
        <p:nvSpPr>
          <p:cNvPr id="4" name="灯片编号占位符 3"/>
          <p:cNvSpPr>
            <a:spLocks noGrp="1"/>
          </p:cNvSpPr>
          <p:nvPr>
            <p:ph type="sldNum" sz="quarter" idx="5"/>
          </p:nvPr>
        </p:nvSpPr>
        <p:spPr/>
        <p:txBody>
          <a:bodyPr/>
          <a:lstStyle/>
          <a:p>
            <a:fld id="{70B0AB28-7214-4921-9AEE-40B3256049C0}" type="slidenum">
              <a:rPr lang="en-GB" smtClean="0"/>
              <a:t>24</a:t>
            </a:fld>
            <a:endParaRPr lang="en-GB"/>
          </a:p>
        </p:txBody>
      </p:sp>
    </p:spTree>
    <p:extLst>
      <p:ext uri="{BB962C8B-B14F-4D97-AF65-F5344CB8AC3E}">
        <p14:creationId xmlns:p14="http://schemas.microsoft.com/office/powerpoint/2010/main" val="393173229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Another two part of data integration is data linkage and data enrichment. They are relatively more complicated and not always need, so I won’t go deep into it. But I think it’s always good to know them in case you may encounter it in some days. </a:t>
            </a:r>
          </a:p>
          <a:p>
            <a:endParaRPr lang="en-US" altLang="zh-CN" dirty="0"/>
          </a:p>
          <a:p>
            <a:r>
              <a:rPr lang="en-US" altLang="zh-CN" sz="1200" b="1" dirty="0">
                <a:solidFill>
                  <a:srgbClr val="0066FF"/>
                </a:solidFill>
              </a:rPr>
              <a:t>Data linkage </a:t>
            </a:r>
            <a:r>
              <a:rPr lang="en-US" altLang="zh-CN" sz="1200" dirty="0"/>
              <a:t>is the process of bringing together information from two different records that are believed to belong to the same entity based on matching variables. It is also known as record linkage, data  matching, entity identification, etc.</a:t>
            </a:r>
          </a:p>
          <a:p>
            <a:endParaRPr lang="en-US" altLang="zh-CN" sz="1200" dirty="0"/>
          </a:p>
          <a:p>
            <a:r>
              <a:rPr lang="en-US" altLang="zh-CN" sz="1200" dirty="0"/>
              <a:t>It is a challenging task if there are errors in the key variables that are used to link the data </a:t>
            </a:r>
          </a:p>
          <a:p>
            <a:endParaRPr lang="zh-CN" altLang="en-US" sz="1200" dirty="0"/>
          </a:p>
          <a:p>
            <a:r>
              <a:rPr lang="en-US" altLang="zh-CN" dirty="0"/>
              <a:t> </a:t>
            </a:r>
            <a:endParaRPr lang="zh-CN" altLang="en-US" dirty="0"/>
          </a:p>
        </p:txBody>
      </p:sp>
      <p:sp>
        <p:nvSpPr>
          <p:cNvPr id="4" name="灯片编号占位符 3"/>
          <p:cNvSpPr>
            <a:spLocks noGrp="1"/>
          </p:cNvSpPr>
          <p:nvPr>
            <p:ph type="sldNum" sz="quarter" idx="5"/>
          </p:nvPr>
        </p:nvSpPr>
        <p:spPr/>
        <p:txBody>
          <a:bodyPr/>
          <a:lstStyle/>
          <a:p>
            <a:fld id="{70B0AB28-7214-4921-9AEE-40B3256049C0}" type="slidenum">
              <a:rPr lang="en-GB" smtClean="0"/>
              <a:t>25</a:t>
            </a:fld>
            <a:endParaRPr lang="en-GB"/>
          </a:p>
        </p:txBody>
      </p:sp>
    </p:spTree>
    <p:extLst>
      <p:ext uri="{BB962C8B-B14F-4D97-AF65-F5344CB8AC3E}">
        <p14:creationId xmlns:p14="http://schemas.microsoft.com/office/powerpoint/2010/main" val="102706575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dirty="0"/>
              <a:t>There are two kinds of linkage. </a:t>
            </a:r>
          </a:p>
          <a:p>
            <a:r>
              <a:rPr lang="en-US" altLang="zh-CN" sz="1200" b="0" dirty="0"/>
              <a:t>First is Deterministic linkage</a:t>
            </a:r>
          </a:p>
          <a:p>
            <a:pPr marL="0" indent="0">
              <a:buNone/>
            </a:pPr>
            <a:r>
              <a:rPr lang="en-US" altLang="zh-CN" sz="1200" b="0" dirty="0"/>
              <a:t>Records must agree exactly on the key attributes in order to conclude that they correspond to the same entity </a:t>
            </a:r>
          </a:p>
          <a:p>
            <a:pPr marL="0" indent="0">
              <a:buNone/>
            </a:pPr>
            <a:r>
              <a:rPr lang="en-US" altLang="zh-CN" sz="1200" b="0" dirty="0"/>
              <a:t>It can be used when a high-quality identifier such as ID numbers are available</a:t>
            </a:r>
          </a:p>
          <a:p>
            <a:endParaRPr lang="en-US" altLang="zh-CN" sz="1200" b="0" dirty="0"/>
          </a:p>
          <a:p>
            <a:r>
              <a:rPr lang="en-US" altLang="zh-CN" sz="1200" b="0" dirty="0"/>
              <a:t>Another kind is Probabilistic linkage</a:t>
            </a:r>
          </a:p>
          <a:p>
            <a:pPr marL="0" indent="0">
              <a:buNone/>
            </a:pPr>
            <a:r>
              <a:rPr lang="en-US" altLang="zh-CN" sz="1200" b="0" dirty="0"/>
              <a:t>It does NOT require that all key variables match.</a:t>
            </a:r>
          </a:p>
          <a:p>
            <a:pPr marL="0" indent="0">
              <a:buNone/>
            </a:pPr>
            <a:r>
              <a:rPr lang="en-US" altLang="zh-CN" sz="1200" b="0" dirty="0"/>
              <a:t>Rather, it involves frequency analysis of data values, which helps to calculate a weight that indicates how likely that two fields refer to the same entity.</a:t>
            </a:r>
          </a:p>
          <a:p>
            <a:pPr marL="0" indent="0">
              <a:buNone/>
            </a:pPr>
            <a:r>
              <a:rPr lang="en-US" altLang="zh-CN" sz="1200" b="0" dirty="0"/>
              <a:t>Sometimes, there are some Uncommon value agreement, or very strong evidence for linkage. Then they need to be included into consideration manually. </a:t>
            </a:r>
            <a:endParaRPr lang="zh-CN" altLang="en-US" sz="1200" b="0" dirty="0"/>
          </a:p>
          <a:p>
            <a:endParaRPr lang="zh-CN" altLang="en-US" b="0" dirty="0"/>
          </a:p>
        </p:txBody>
      </p:sp>
      <p:sp>
        <p:nvSpPr>
          <p:cNvPr id="4" name="灯片编号占位符 3"/>
          <p:cNvSpPr>
            <a:spLocks noGrp="1"/>
          </p:cNvSpPr>
          <p:nvPr>
            <p:ph type="sldNum" sz="quarter" idx="5"/>
          </p:nvPr>
        </p:nvSpPr>
        <p:spPr/>
        <p:txBody>
          <a:bodyPr/>
          <a:lstStyle/>
          <a:p>
            <a:fld id="{70B0AB28-7214-4921-9AEE-40B3256049C0}" type="slidenum">
              <a:rPr lang="en-GB" smtClean="0"/>
              <a:t>26</a:t>
            </a:fld>
            <a:endParaRPr lang="en-GB"/>
          </a:p>
        </p:txBody>
      </p:sp>
    </p:spTree>
    <p:extLst>
      <p:ext uri="{BB962C8B-B14F-4D97-AF65-F5344CB8AC3E}">
        <p14:creationId xmlns:p14="http://schemas.microsoft.com/office/powerpoint/2010/main" val="246326052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dirty="0"/>
              <a:t>e.g.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dirty="0"/>
              <a:t>Based on </a:t>
            </a:r>
            <a:r>
              <a:rPr lang="en-US" altLang="zh-CN" sz="1200" b="0" dirty="0"/>
              <a:t>Deterministic linkage, we can set SSN as the reference. Row 1 in set B will be assigned to Row 3 in set A. But Row 2 in set B will fail to find a match.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dirty="0"/>
              <a:t>And if adopting Probabilistic linkage, we need find row 2 in set B is a replication of row 1 in set A, as they share same DOB, Sex and ZIP, although the name is name is not exactly the same.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dirty="0"/>
          </a:p>
        </p:txBody>
      </p:sp>
      <p:sp>
        <p:nvSpPr>
          <p:cNvPr id="4" name="灯片编号占位符 3"/>
          <p:cNvSpPr>
            <a:spLocks noGrp="1"/>
          </p:cNvSpPr>
          <p:nvPr>
            <p:ph type="sldNum" sz="quarter" idx="5"/>
          </p:nvPr>
        </p:nvSpPr>
        <p:spPr/>
        <p:txBody>
          <a:bodyPr/>
          <a:lstStyle/>
          <a:p>
            <a:fld id="{70B0AB28-7214-4921-9AEE-40B3256049C0}" type="slidenum">
              <a:rPr lang="en-GB" smtClean="0"/>
              <a:t>27</a:t>
            </a:fld>
            <a:endParaRPr lang="en-GB"/>
          </a:p>
        </p:txBody>
      </p:sp>
    </p:spTree>
    <p:extLst>
      <p:ext uri="{BB962C8B-B14F-4D97-AF65-F5344CB8AC3E}">
        <p14:creationId xmlns:p14="http://schemas.microsoft.com/office/powerpoint/2010/main" val="413898815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dirty="0">
                <a:solidFill>
                  <a:srgbClr val="333333"/>
                </a:solidFill>
                <a:effectLst/>
                <a:latin typeface="proxima_novalight"/>
              </a:rPr>
              <a:t>Data enrichment is the process of introducing more data. </a:t>
            </a:r>
          </a:p>
          <a:p>
            <a:r>
              <a:rPr lang="en-US" altLang="zh-CN" b="0" i="0" dirty="0">
                <a:solidFill>
                  <a:srgbClr val="333333"/>
                </a:solidFill>
                <a:effectLst/>
                <a:latin typeface="proxima_novalight"/>
              </a:rPr>
              <a:t>It can be disparate data from other internal sources, or third party data from external sources. </a:t>
            </a:r>
          </a:p>
          <a:p>
            <a:endParaRPr lang="en-US" altLang="zh-CN" b="0" i="0" dirty="0">
              <a:solidFill>
                <a:srgbClr val="333333"/>
              </a:solidFill>
              <a:effectLst/>
              <a:latin typeface="proxima_novalight"/>
            </a:endParaRPr>
          </a:p>
          <a:p>
            <a:r>
              <a:rPr lang="en-US" altLang="zh-CN" sz="1200" dirty="0"/>
              <a:t>The benefits is that, first, it can provide contextualization with additional data, and second, it helps enrich or validate our data </a:t>
            </a:r>
          </a:p>
          <a:p>
            <a:endParaRPr lang="en-US" altLang="zh-CN" sz="1200" dirty="0"/>
          </a:p>
          <a:p>
            <a:r>
              <a:rPr lang="en-US" altLang="zh-CN" sz="1200" dirty="0"/>
              <a:t>For example:  to get a better understanding of advertising effectiveness, a company can enrich internal sales data with third party advertisement data</a:t>
            </a:r>
          </a:p>
          <a:p>
            <a:endParaRPr lang="en-US" altLang="zh-CN" b="0" i="0" dirty="0">
              <a:solidFill>
                <a:srgbClr val="333333"/>
              </a:solidFill>
              <a:effectLst/>
              <a:latin typeface="proxima_novalight"/>
            </a:endParaRPr>
          </a:p>
          <a:p>
            <a:r>
              <a:rPr lang="en-US" altLang="zh-CN" b="0" i="0" dirty="0">
                <a:solidFill>
                  <a:srgbClr val="333333"/>
                </a:solidFill>
                <a:effectLst/>
                <a:latin typeface="proxima_novalight"/>
              </a:rPr>
              <a:t>Enriched data is a valuable asset for any organization because it becomes more useful and insightful. </a:t>
            </a:r>
          </a:p>
          <a:p>
            <a:r>
              <a:rPr lang="en-US" altLang="zh-CN" b="0" i="0" dirty="0">
                <a:solidFill>
                  <a:srgbClr val="333333"/>
                </a:solidFill>
                <a:effectLst/>
                <a:latin typeface="proxima_novalight"/>
              </a:rPr>
              <a:t>A majority of brands conduct data enrichment on their raw data so that they can use it to make informed decisions. In 2018, data enrichment grew by 80%</a:t>
            </a:r>
            <a:endParaRPr lang="zh-CN" altLang="en-US" dirty="0"/>
          </a:p>
        </p:txBody>
      </p:sp>
      <p:sp>
        <p:nvSpPr>
          <p:cNvPr id="4" name="灯片编号占位符 3"/>
          <p:cNvSpPr>
            <a:spLocks noGrp="1"/>
          </p:cNvSpPr>
          <p:nvPr>
            <p:ph type="sldNum" sz="quarter" idx="5"/>
          </p:nvPr>
        </p:nvSpPr>
        <p:spPr/>
        <p:txBody>
          <a:bodyPr/>
          <a:lstStyle/>
          <a:p>
            <a:fld id="{70B0AB28-7214-4921-9AEE-40B3256049C0}" type="slidenum">
              <a:rPr lang="en-GB" smtClean="0"/>
              <a:t>28</a:t>
            </a:fld>
            <a:endParaRPr lang="en-GB"/>
          </a:p>
        </p:txBody>
      </p:sp>
    </p:spTree>
    <p:extLst>
      <p:ext uri="{BB962C8B-B14F-4D97-AF65-F5344CB8AC3E}">
        <p14:creationId xmlns:p14="http://schemas.microsoft.com/office/powerpoint/2010/main" val="415095707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aseline="0" dirty="0">
              <a:cs typeface="Calibri"/>
            </a:endParaRPr>
          </a:p>
        </p:txBody>
      </p:sp>
      <p:sp>
        <p:nvSpPr>
          <p:cNvPr id="4" name="Slide Number Placeholder 3"/>
          <p:cNvSpPr>
            <a:spLocks noGrp="1"/>
          </p:cNvSpPr>
          <p:nvPr>
            <p:ph type="sldNum" sz="quarter" idx="10"/>
          </p:nvPr>
        </p:nvSpPr>
        <p:spPr/>
        <p:txBody>
          <a:bodyPr/>
          <a:lstStyle/>
          <a:p>
            <a:fld id="{62145A11-D943-4F58-B77D-5E24EAC00F63}" type="slidenum">
              <a:rPr lang="en-GB" smtClean="0"/>
              <a:t>29</a:t>
            </a:fld>
            <a:endParaRPr lang="en-GB"/>
          </a:p>
        </p:txBody>
      </p:sp>
    </p:spTree>
    <p:extLst>
      <p:ext uri="{BB962C8B-B14F-4D97-AF65-F5344CB8AC3E}">
        <p14:creationId xmlns:p14="http://schemas.microsoft.com/office/powerpoint/2010/main" val="412466531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GB" dirty="0"/>
              <a:t>Before we get into the q and a part, I just want to draw your attention to some upcoming events that you might find useful, such as: xxx</a:t>
            </a:r>
          </a:p>
          <a:p>
            <a:pPr marL="0" indent="0">
              <a:buNone/>
            </a:pPr>
            <a:endParaRPr lang="en-GB" dirty="0"/>
          </a:p>
          <a:p>
            <a:pPr marL="0" indent="0">
              <a:buNone/>
            </a:pPr>
            <a:r>
              <a:rPr lang="en-GB" dirty="0"/>
              <a:t>We have also held events on xx</a:t>
            </a:r>
          </a:p>
          <a:p>
            <a:pPr marL="0" indent="0">
              <a:buNone/>
            </a:pPr>
            <a:r>
              <a:rPr lang="en-GB" dirty="0"/>
              <a:t>You can also find our past events on UK Data service website and </a:t>
            </a:r>
            <a:r>
              <a:rPr lang="en-GB" dirty="0" err="1"/>
              <a:t>youtube</a:t>
            </a:r>
            <a:r>
              <a:rPr lang="en-GB" dirty="0"/>
              <a:t> channel. </a:t>
            </a:r>
          </a:p>
        </p:txBody>
      </p:sp>
      <p:sp>
        <p:nvSpPr>
          <p:cNvPr id="4" name="Slide Number Placeholder 3"/>
          <p:cNvSpPr>
            <a:spLocks noGrp="1"/>
          </p:cNvSpPr>
          <p:nvPr>
            <p:ph type="sldNum" sz="quarter" idx="10"/>
          </p:nvPr>
        </p:nvSpPr>
        <p:spPr/>
        <p:txBody>
          <a:bodyPr/>
          <a:lstStyle/>
          <a:p>
            <a:fld id="{62145A11-D943-4F58-B77D-5E24EAC00F63}" type="slidenum">
              <a:rPr lang="en-GB" smtClean="0"/>
              <a:t>30</a:t>
            </a:fld>
            <a:endParaRPr lang="en-GB"/>
          </a:p>
        </p:txBody>
      </p:sp>
    </p:spTree>
    <p:extLst>
      <p:ext uri="{BB962C8B-B14F-4D97-AF65-F5344CB8AC3E}">
        <p14:creationId xmlns:p14="http://schemas.microsoft.com/office/powerpoint/2010/main" val="199942372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95D74495-12D2-6A47-A762-3590D56449EA}" type="slidenum">
              <a:rPr lang="en-US" smtClean="0"/>
              <a:t>31</a:t>
            </a:fld>
            <a:endParaRPr lang="en-US"/>
          </a:p>
        </p:txBody>
      </p:sp>
    </p:spTree>
    <p:extLst>
      <p:ext uri="{BB962C8B-B14F-4D97-AF65-F5344CB8AC3E}">
        <p14:creationId xmlns:p14="http://schemas.microsoft.com/office/powerpoint/2010/main" val="12865652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Ok. Without further due, let me give you a definition of data preprocessing. </a:t>
            </a:r>
            <a:r>
              <a:rPr lang="en-GB" altLang="zh-CN" sz="1200" b="1" kern="100" dirty="0">
                <a:effectLst/>
                <a:ea typeface="等线" panose="02010600030101010101" pitchFamily="2" charset="-122"/>
                <a:cs typeface="Arial" panose="020B0604020202020204" pitchFamily="34" charset="0"/>
              </a:rPr>
              <a:t>Data pre-processing </a:t>
            </a:r>
            <a:r>
              <a:rPr lang="it-IT" altLang="zh-CN" sz="1200" b="1" kern="100" dirty="0">
                <a:effectLst/>
                <a:ea typeface="等线" panose="02010600030101010101" pitchFamily="2" charset="-122"/>
                <a:cs typeface="Arial" panose="020B0604020202020204" pitchFamily="34" charset="0"/>
              </a:rPr>
              <a:t>(a.k.a. data preparation)</a:t>
            </a:r>
            <a:r>
              <a:rPr lang="en-GB" altLang="zh-CN" sz="1200" b="1" kern="100" dirty="0">
                <a:effectLst/>
                <a:ea typeface="等线" panose="02010600030101010101" pitchFamily="2" charset="-122"/>
                <a:cs typeface="Arial" panose="020B0604020202020204" pitchFamily="34" charset="0"/>
              </a:rPr>
              <a:t> </a:t>
            </a:r>
            <a:r>
              <a:rPr lang="en-GB" altLang="zh-CN" sz="1200" kern="100" dirty="0">
                <a:effectLst/>
                <a:ea typeface="等线" panose="02010600030101010101" pitchFamily="2" charset="-122"/>
                <a:cs typeface="Arial" panose="020B0604020202020204" pitchFamily="34" charset="0"/>
              </a:rPr>
              <a:t>is the process of manipulating or pre-processing raw data from one or more sources into a structured and clean data set for analysis. It is an important part of </a:t>
            </a:r>
            <a:r>
              <a:rPr lang="en-GB" altLang="zh-CN" sz="1200" b="1" kern="100" dirty="0">
                <a:effectLst/>
                <a:ea typeface="等线" panose="02010600030101010101" pitchFamily="2" charset="-122"/>
                <a:cs typeface="Arial" panose="020B0604020202020204" pitchFamily="34" charset="0"/>
              </a:rPr>
              <a:t>Data Analytics</a:t>
            </a:r>
            <a:r>
              <a:rPr lang="en-US" altLang="zh-CN" sz="1200" b="1" kern="100" dirty="0">
                <a:effectLst/>
                <a:ea typeface="等线" panose="02010600030101010101" pitchFamily="2" charset="-122"/>
                <a:cs typeface="Arial" panose="020B0604020202020204" pitchFamily="34" charset="0"/>
              </a:rPr>
              <a:t>.</a:t>
            </a:r>
            <a:r>
              <a:rPr lang="zh-CN" altLang="en-US" sz="1200" b="1" kern="100" dirty="0">
                <a:effectLst/>
                <a:ea typeface="等线" panose="02010600030101010101" pitchFamily="2" charset="-122"/>
                <a:cs typeface="Arial" panose="020B0604020202020204" pitchFamily="34" charset="0"/>
              </a:rPr>
              <a:t> </a:t>
            </a:r>
            <a:r>
              <a:rPr lang="en-US" altLang="zh-CN" sz="1200" b="0" kern="100" dirty="0">
                <a:effectLst/>
                <a:ea typeface="等线" panose="02010600030101010101" pitchFamily="2" charset="-122"/>
                <a:cs typeface="Arial" panose="020B0604020202020204" pitchFamily="34" charset="0"/>
              </a:rPr>
              <a:t>When the </a:t>
            </a:r>
            <a:r>
              <a:rPr lang="en-US" altLang="zh-CN" dirty="0"/>
              <a:t>data has been fully prepared, it is then ready for further analysis like </a:t>
            </a:r>
            <a:r>
              <a:rPr lang="en-US" altLang="zh-CN" b="0" i="0" dirty="0">
                <a:solidFill>
                  <a:srgbClr val="545454"/>
                </a:solidFill>
                <a:effectLst/>
                <a:latin typeface="OpenSans"/>
              </a:rPr>
              <a:t>classification, association, prediction, and clustering of data</a:t>
            </a:r>
          </a:p>
          <a:p>
            <a:r>
              <a:rPr lang="en-GB" altLang="zh-CN" sz="1200" kern="100" dirty="0">
                <a:effectLst/>
                <a:ea typeface="等线" panose="02010600030101010101" pitchFamily="2" charset="-122"/>
                <a:cs typeface="Arial" panose="020B0604020202020204" pitchFamily="34" charset="0"/>
              </a:rPr>
              <a:t> </a:t>
            </a:r>
            <a:endParaRPr lang="zh-CN" altLang="zh-CN" sz="1200" kern="100" dirty="0">
              <a:effectLst/>
              <a:ea typeface="等线" panose="02010600030101010101" pitchFamily="2" charset="-122"/>
              <a:cs typeface="Arial" panose="020B0604020202020204" pitchFamily="34" charset="0"/>
            </a:endParaRPr>
          </a:p>
          <a:p>
            <a:pPr algn="just"/>
            <a:r>
              <a:rPr lang="en-GB" altLang="zh-CN" sz="1200" kern="100" dirty="0">
                <a:effectLst/>
                <a:ea typeface="等线" panose="02010600030101010101" pitchFamily="2" charset="-122"/>
                <a:cs typeface="Arial" panose="020B0604020202020204" pitchFamily="34" charset="0"/>
              </a:rPr>
              <a:t>There’s no clear recipe or standard for data </a:t>
            </a:r>
            <a:r>
              <a:rPr lang="en-GB" altLang="zh-CN" sz="1200" kern="100" dirty="0" err="1">
                <a:effectLst/>
                <a:ea typeface="等线" panose="02010600030101010101" pitchFamily="2" charset="-122"/>
                <a:cs typeface="Arial" panose="020B0604020202020204" pitchFamily="34" charset="0"/>
              </a:rPr>
              <a:t>preprocessing</a:t>
            </a:r>
            <a:r>
              <a:rPr lang="en-GB" altLang="zh-CN" sz="1200" kern="100" dirty="0">
                <a:effectLst/>
                <a:ea typeface="等线" panose="02010600030101010101" pitchFamily="2" charset="-122"/>
                <a:cs typeface="Arial" panose="020B0604020202020204" pitchFamily="34" charset="0"/>
              </a:rPr>
              <a:t>. Usually it includes various tasks and considerations, e.g.</a:t>
            </a:r>
            <a:endParaRPr lang="zh-CN" altLang="zh-CN" sz="1200" kern="100" dirty="0">
              <a:effectLst/>
              <a:ea typeface="等线" panose="02010600030101010101" pitchFamily="2" charset="-122"/>
              <a:cs typeface="Arial" panose="020B0604020202020204" pitchFamily="34" charset="0"/>
            </a:endParaRPr>
          </a:p>
          <a:p>
            <a:pPr marL="0" indent="0" algn="just">
              <a:buNone/>
            </a:pPr>
            <a:r>
              <a:rPr lang="en-US" altLang="zh-CN" sz="1200" kern="100" dirty="0">
                <a:effectLst/>
                <a:ea typeface="等线" panose="02010600030101010101" pitchFamily="2" charset="-122"/>
                <a:cs typeface="Arial" panose="020B0604020202020204" pitchFamily="34" charset="0"/>
              </a:rPr>
              <a:t>	-</a:t>
            </a:r>
            <a:r>
              <a:rPr lang="en-GB" altLang="zh-CN" sz="1200" kern="100" dirty="0">
                <a:effectLst/>
                <a:ea typeface="等线" panose="02010600030101010101" pitchFamily="2" charset="-122"/>
                <a:cs typeface="Arial" panose="020B0604020202020204" pitchFamily="34" charset="0"/>
              </a:rPr>
              <a:t> Selecting and acquiring data to use</a:t>
            </a:r>
          </a:p>
          <a:p>
            <a:pPr marL="0" indent="0" algn="just">
              <a:buNone/>
            </a:pPr>
            <a:r>
              <a:rPr lang="en-GB" altLang="zh-CN" sz="1200" kern="100" dirty="0">
                <a:ea typeface="等线" panose="02010600030101010101" pitchFamily="2" charset="-122"/>
                <a:cs typeface="Arial" panose="020B0604020202020204" pitchFamily="34" charset="0"/>
              </a:rPr>
              <a:t>	-</a:t>
            </a:r>
            <a:r>
              <a:rPr lang="en-GB" altLang="zh-CN" sz="1200" kern="100" dirty="0">
                <a:effectLst/>
                <a:ea typeface="等线" panose="02010600030101010101" pitchFamily="2" charset="-122"/>
                <a:cs typeface="Arial" panose="020B0604020202020204" pitchFamily="34" charset="0"/>
              </a:rPr>
              <a:t> Integrating different data sources together </a:t>
            </a:r>
          </a:p>
          <a:p>
            <a:pPr marL="0" indent="0" algn="just">
              <a:buNone/>
            </a:pPr>
            <a:r>
              <a:rPr lang="en-GB" altLang="zh-CN" sz="1200" kern="100" dirty="0">
                <a:ea typeface="等线" panose="02010600030101010101" pitchFamily="2" charset="-122"/>
                <a:cs typeface="Arial" panose="020B0604020202020204" pitchFamily="34" charset="0"/>
              </a:rPr>
              <a:t>	- </a:t>
            </a:r>
            <a:r>
              <a:rPr lang="en-GB" altLang="zh-CN" sz="1200" kern="100" dirty="0">
                <a:effectLst/>
                <a:ea typeface="等线" panose="02010600030101010101" pitchFamily="2" charset="-122"/>
                <a:cs typeface="Arial" panose="020B0604020202020204" pitchFamily="34" charset="0"/>
              </a:rPr>
              <a:t>Conducting exploratory analysis </a:t>
            </a:r>
          </a:p>
          <a:p>
            <a:pPr marL="0" indent="0" algn="just">
              <a:buNone/>
            </a:pPr>
            <a:r>
              <a:rPr lang="en-GB" altLang="zh-CN" sz="1200" kern="100" dirty="0">
                <a:ea typeface="等线" panose="02010600030101010101" pitchFamily="2" charset="-122"/>
                <a:cs typeface="Arial" panose="020B0604020202020204" pitchFamily="34" charset="0"/>
              </a:rPr>
              <a:t>	</a:t>
            </a:r>
            <a:r>
              <a:rPr lang="en-GB" altLang="zh-CN" sz="1200" kern="100" dirty="0">
                <a:effectLst/>
                <a:ea typeface="等线" panose="02010600030101010101" pitchFamily="2" charset="-122"/>
                <a:cs typeface="Arial" panose="020B0604020202020204" pitchFamily="34" charset="0"/>
              </a:rPr>
              <a:t>- Cleaning and repairing data, e.g., missing data, inconsistent data </a:t>
            </a:r>
          </a:p>
          <a:p>
            <a:pPr marL="0" indent="0" algn="just">
              <a:buNone/>
            </a:pPr>
            <a:r>
              <a:rPr lang="en-GB" altLang="zh-CN" sz="1200" kern="100" dirty="0">
                <a:ea typeface="等线" panose="02010600030101010101" pitchFamily="2" charset="-122"/>
                <a:cs typeface="Arial" panose="020B0604020202020204" pitchFamily="34" charset="0"/>
              </a:rPr>
              <a:t>	</a:t>
            </a:r>
            <a:r>
              <a:rPr lang="en-GB" altLang="zh-CN" sz="1200" kern="100" dirty="0">
                <a:effectLst/>
                <a:ea typeface="等线" panose="02010600030101010101" pitchFamily="2" charset="-122"/>
                <a:cs typeface="Arial" panose="020B0604020202020204" pitchFamily="34" charset="0"/>
              </a:rPr>
              <a:t>-</a:t>
            </a:r>
            <a:r>
              <a:rPr lang="en-GB" altLang="zh-CN" sz="1200" dirty="0">
                <a:effectLst/>
                <a:ea typeface="等线" panose="02010600030101010101" pitchFamily="2" charset="-122"/>
                <a:cs typeface="Arial" panose="020B0604020202020204" pitchFamily="34" charset="0"/>
              </a:rPr>
              <a:t> </a:t>
            </a:r>
            <a:r>
              <a:rPr lang="en-GB" altLang="zh-CN" sz="1200" kern="100" dirty="0">
                <a:ea typeface="等线" panose="02010600030101010101" pitchFamily="2" charset="-122"/>
                <a:cs typeface="Arial" panose="020B0604020202020204" pitchFamily="34" charset="0"/>
              </a:rPr>
              <a:t>Data reduction, transformation, etc.</a:t>
            </a:r>
            <a:endParaRPr lang="zh-CN" altLang="en-US" sz="1200" kern="100" dirty="0">
              <a:ea typeface="等线" panose="02010600030101010101" pitchFamily="2" charset="-122"/>
              <a:cs typeface="Arial" panose="020B0604020202020204" pitchFamily="34" charset="0"/>
            </a:endParaRPr>
          </a:p>
          <a:p>
            <a:r>
              <a:rPr lang="en-US" altLang="zh-CN" dirty="0"/>
              <a:t>Generally speaking, it can be regarded as everything you do before the actual modelling. </a:t>
            </a:r>
            <a:endParaRPr lang="zh-CN" altLang="en-US" dirty="0"/>
          </a:p>
        </p:txBody>
      </p:sp>
      <p:sp>
        <p:nvSpPr>
          <p:cNvPr id="4" name="灯片编号占位符 3"/>
          <p:cNvSpPr>
            <a:spLocks noGrp="1"/>
          </p:cNvSpPr>
          <p:nvPr>
            <p:ph type="sldNum" sz="quarter" idx="5"/>
          </p:nvPr>
        </p:nvSpPr>
        <p:spPr/>
        <p:txBody>
          <a:bodyPr/>
          <a:lstStyle/>
          <a:p>
            <a:fld id="{70B0AB28-7214-4921-9AEE-40B3256049C0}" type="slidenum">
              <a:rPr lang="en-GB" smtClean="0"/>
              <a:t>5</a:t>
            </a:fld>
            <a:endParaRPr lang="en-GB"/>
          </a:p>
        </p:txBody>
      </p:sp>
    </p:spTree>
    <p:extLst>
      <p:ext uri="{BB962C8B-B14F-4D97-AF65-F5344CB8AC3E}">
        <p14:creationId xmlns:p14="http://schemas.microsoft.com/office/powerpoint/2010/main" val="416076688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As you may already know, this is a three-session series on data pre-processing. Last Thursday, we talked about </a:t>
            </a:r>
            <a:r>
              <a:rPr lang="en-GB" altLang="zh-CN" dirty="0"/>
              <a:t>The background, including the definition account text of data </a:t>
            </a:r>
            <a:r>
              <a:rPr lang="en-GB" altLang="zh-CN" dirty="0" err="1"/>
              <a:t>preprocessing</a:t>
            </a:r>
            <a:r>
              <a:rPr lang="en-GB" altLang="zh-CN" dirty="0"/>
              <a:t>, and also some methods and tips for collecting data. We also talked about the data integration like the ways of joining tables, as well as data linkage and data enrichment. </a:t>
            </a:r>
            <a:endParaRPr lang="en-US" altLang="zh-CN" dirty="0"/>
          </a:p>
          <a:p>
            <a:endParaRPr lang="en-US" altLang="zh-CN" dirty="0"/>
          </a:p>
          <a:p>
            <a:r>
              <a:rPr lang="en-US" altLang="zh-CN" dirty="0"/>
              <a:t>And today, we are going to cover more common data preparation tasks, including data cleaning, data reduction, and data transformation. </a:t>
            </a:r>
          </a:p>
          <a:p>
            <a:endParaRPr lang="en-US" altLang="zh-CN" dirty="0"/>
          </a:p>
          <a:p>
            <a:r>
              <a:rPr lang="en-US" altLang="zh-CN" dirty="0"/>
              <a:t>Next Thursday 1pm, we are going to deliver a coding demonstration on </a:t>
            </a:r>
            <a:r>
              <a:rPr lang="en-US" altLang="zh-CN" dirty="0" err="1"/>
              <a:t>Youtube</a:t>
            </a:r>
            <a:r>
              <a:rPr lang="en-US" altLang="zh-CN" dirty="0"/>
              <a:t>. We are going to provide some sample python codes and perform these tasks. If you are interested in these, you are very welcomed to join. Also if you want to know more about this topic or any specific part that I didn’t mention, we are going to send a questionnaire after the talk and please leave your comments there to help us improve. </a:t>
            </a:r>
          </a:p>
          <a:p>
            <a:r>
              <a:rPr lang="en-US" altLang="zh-CN" dirty="0"/>
              <a:t>. </a:t>
            </a:r>
            <a:endParaRPr lang="zh-CN" altLang="en-US" dirty="0"/>
          </a:p>
        </p:txBody>
      </p:sp>
      <p:sp>
        <p:nvSpPr>
          <p:cNvPr id="4" name="灯片编号占位符 3"/>
          <p:cNvSpPr>
            <a:spLocks noGrp="1"/>
          </p:cNvSpPr>
          <p:nvPr>
            <p:ph type="sldNum" sz="quarter" idx="5"/>
          </p:nvPr>
        </p:nvSpPr>
        <p:spPr/>
        <p:txBody>
          <a:bodyPr/>
          <a:lstStyle/>
          <a:p>
            <a:fld id="{70B0AB28-7214-4921-9AEE-40B3256049C0}" type="slidenum">
              <a:rPr lang="en-GB" smtClean="0"/>
              <a:t>33</a:t>
            </a:fld>
            <a:endParaRPr lang="en-GB"/>
          </a:p>
        </p:txBody>
      </p:sp>
    </p:spTree>
    <p:extLst>
      <p:ext uri="{BB962C8B-B14F-4D97-AF65-F5344CB8AC3E}">
        <p14:creationId xmlns:p14="http://schemas.microsoft.com/office/powerpoint/2010/main" val="428462495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So, just a recap, </a:t>
            </a:r>
            <a:r>
              <a:rPr lang="en-GB" altLang="zh-CN" sz="1200" b="1" kern="100" dirty="0">
                <a:effectLst/>
                <a:ea typeface="等线" panose="02010600030101010101" pitchFamily="2" charset="-122"/>
                <a:cs typeface="Arial" panose="020B0604020202020204" pitchFamily="34" charset="0"/>
              </a:rPr>
              <a:t>Data pre-processing </a:t>
            </a:r>
            <a:r>
              <a:rPr lang="it-IT" altLang="zh-CN" sz="1200" b="1" kern="100" dirty="0">
                <a:effectLst/>
                <a:ea typeface="等线" panose="02010600030101010101" pitchFamily="2" charset="-122"/>
                <a:cs typeface="Arial" panose="020B0604020202020204" pitchFamily="34" charset="0"/>
              </a:rPr>
              <a:t>(a.k.a. data preparation)</a:t>
            </a:r>
            <a:r>
              <a:rPr lang="en-GB" altLang="zh-CN" sz="1200" b="1" kern="100" dirty="0">
                <a:effectLst/>
                <a:ea typeface="等线" panose="02010600030101010101" pitchFamily="2" charset="-122"/>
                <a:cs typeface="Arial" panose="020B0604020202020204" pitchFamily="34" charset="0"/>
              </a:rPr>
              <a:t> </a:t>
            </a:r>
            <a:r>
              <a:rPr lang="en-GB" altLang="zh-CN" sz="1200" kern="100" dirty="0">
                <a:effectLst/>
                <a:ea typeface="等线" panose="02010600030101010101" pitchFamily="2" charset="-122"/>
                <a:cs typeface="Arial" panose="020B0604020202020204" pitchFamily="34" charset="0"/>
              </a:rPr>
              <a:t>is the process of manipulating or pre-processing raw data from one or more sources into a structured and clean data set for analysis. It is an important part of </a:t>
            </a:r>
            <a:r>
              <a:rPr lang="en-GB" altLang="zh-CN" sz="1200" b="1" kern="100" dirty="0">
                <a:effectLst/>
                <a:ea typeface="等线" panose="02010600030101010101" pitchFamily="2" charset="-122"/>
                <a:cs typeface="Arial" panose="020B0604020202020204" pitchFamily="34" charset="0"/>
              </a:rPr>
              <a:t>Data Analytics</a:t>
            </a:r>
            <a:r>
              <a:rPr lang="en-US" altLang="zh-CN" sz="1200" b="1" kern="100" dirty="0">
                <a:effectLst/>
                <a:ea typeface="等线" panose="02010600030101010101" pitchFamily="2" charset="-122"/>
                <a:cs typeface="Arial" panose="020B0604020202020204" pitchFamily="34" charset="0"/>
              </a:rPr>
              <a:t>.</a:t>
            </a:r>
            <a:r>
              <a:rPr lang="zh-CN" altLang="en-US" sz="1200" b="1" kern="100" dirty="0">
                <a:effectLst/>
                <a:ea typeface="等线" panose="02010600030101010101" pitchFamily="2" charset="-122"/>
                <a:cs typeface="Arial" panose="020B0604020202020204" pitchFamily="34" charset="0"/>
              </a:rPr>
              <a:t> </a:t>
            </a:r>
            <a:r>
              <a:rPr lang="en-US" altLang="zh-CN" sz="1200" b="0" kern="100" dirty="0">
                <a:effectLst/>
                <a:ea typeface="等线" panose="02010600030101010101" pitchFamily="2" charset="-122"/>
                <a:cs typeface="Arial" panose="020B0604020202020204" pitchFamily="34" charset="0"/>
              </a:rPr>
              <a:t>When the </a:t>
            </a:r>
            <a:r>
              <a:rPr lang="en-US" altLang="zh-CN" dirty="0"/>
              <a:t>data has been fully prepared, it is then ready for further analysis like </a:t>
            </a:r>
            <a:r>
              <a:rPr lang="en-US" altLang="zh-CN" b="0" i="0" dirty="0">
                <a:solidFill>
                  <a:srgbClr val="545454"/>
                </a:solidFill>
                <a:effectLst/>
                <a:latin typeface="OpenSans"/>
              </a:rPr>
              <a:t>classification, association, prediction, and clustering of data</a:t>
            </a:r>
          </a:p>
          <a:p>
            <a:pPr marL="0" indent="0" algn="just">
              <a:buNone/>
            </a:pPr>
            <a:endParaRPr lang="zh-CN" altLang="en-US" sz="1200" kern="100" dirty="0">
              <a:ea typeface="等线" panose="02010600030101010101" pitchFamily="2" charset="-122"/>
              <a:cs typeface="Arial" panose="020B0604020202020204" pitchFamily="34" charset="0"/>
            </a:endParaRPr>
          </a:p>
          <a:p>
            <a:r>
              <a:rPr lang="en-US" altLang="zh-CN" dirty="0"/>
              <a:t>Generally speaking, it can be regarded as everything you do before the actual modelling. </a:t>
            </a:r>
          </a:p>
          <a:p>
            <a:endParaRPr lang="en-US" altLang="zh-CN" dirty="0"/>
          </a:p>
          <a:p>
            <a:r>
              <a:rPr lang="en-GB" altLang="zh-CN" dirty="0"/>
              <a:t>It sounds direct but it is full of challenges. </a:t>
            </a:r>
          </a:p>
          <a:p>
            <a:r>
              <a:rPr lang="en-GB" altLang="zh-CN" dirty="0"/>
              <a:t>It is very time consuming , accounting for almost 80% of the data analysis work. </a:t>
            </a:r>
          </a:p>
          <a:p>
            <a:r>
              <a:rPr lang="en-GB" altLang="zh-CN" dirty="0"/>
              <a:t>And the motivation is to build good foundation for further actions so that we can get meaningful and accurate results</a:t>
            </a:r>
            <a:endParaRPr lang="zh-CN" altLang="en-US" dirty="0"/>
          </a:p>
        </p:txBody>
      </p:sp>
      <p:sp>
        <p:nvSpPr>
          <p:cNvPr id="4" name="灯片编号占位符 3"/>
          <p:cNvSpPr>
            <a:spLocks noGrp="1"/>
          </p:cNvSpPr>
          <p:nvPr>
            <p:ph type="sldNum" sz="quarter" idx="5"/>
          </p:nvPr>
        </p:nvSpPr>
        <p:spPr/>
        <p:txBody>
          <a:bodyPr/>
          <a:lstStyle/>
          <a:p>
            <a:fld id="{70B0AB28-7214-4921-9AEE-40B3256049C0}" type="slidenum">
              <a:rPr lang="en-GB" smtClean="0"/>
              <a:t>34</a:t>
            </a:fld>
            <a:endParaRPr lang="en-GB"/>
          </a:p>
        </p:txBody>
      </p:sp>
    </p:spTree>
    <p:extLst>
      <p:ext uri="{BB962C8B-B14F-4D97-AF65-F5344CB8AC3E}">
        <p14:creationId xmlns:p14="http://schemas.microsoft.com/office/powerpoint/2010/main" val="416076688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ltLang="zh-CN" sz="1200" kern="100" dirty="0">
                <a:effectLst/>
                <a:ea typeface="等线" panose="02010600030101010101" pitchFamily="2" charset="-122"/>
                <a:cs typeface="Arial" panose="020B0604020202020204" pitchFamily="34" charset="0"/>
              </a:rPr>
              <a:t>There’s no clear recipe or standard for data </a:t>
            </a:r>
            <a:r>
              <a:rPr lang="en-GB" altLang="zh-CN" sz="1200" kern="100" dirty="0" err="1">
                <a:effectLst/>
                <a:ea typeface="等线" panose="02010600030101010101" pitchFamily="2" charset="-122"/>
                <a:cs typeface="Arial" panose="020B0604020202020204" pitchFamily="34" charset="0"/>
              </a:rPr>
              <a:t>preprocessing</a:t>
            </a:r>
            <a:r>
              <a:rPr lang="en-GB" altLang="zh-CN" sz="1200" kern="100" dirty="0">
                <a:effectLst/>
                <a:ea typeface="等线" panose="02010600030101010101" pitchFamily="2" charset="-122"/>
                <a:cs typeface="Arial" panose="020B0604020202020204" pitchFamily="34" charset="0"/>
              </a:rPr>
              <a:t>. Usually it includes various tasks and considerations, e.g.</a:t>
            </a:r>
            <a:endParaRPr lang="zh-CN" altLang="zh-CN" sz="1200" kern="100" dirty="0">
              <a:effectLst/>
              <a:ea typeface="等线" panose="02010600030101010101" pitchFamily="2" charset="-122"/>
              <a:cs typeface="Arial" panose="020B0604020202020204" pitchFamily="34" charset="0"/>
            </a:endParaRPr>
          </a:p>
          <a:p>
            <a:endParaRPr lang="en-GB" altLang="zh-CN" dirty="0"/>
          </a:p>
          <a:p>
            <a:r>
              <a:rPr lang="en-GB" altLang="zh-CN" dirty="0"/>
              <a:t>So today, let’s start by data cleaning. </a:t>
            </a:r>
            <a:endParaRPr lang="zh-CN" altLang="en-US" dirty="0"/>
          </a:p>
        </p:txBody>
      </p:sp>
      <p:sp>
        <p:nvSpPr>
          <p:cNvPr id="4" name="灯片编号占位符 3"/>
          <p:cNvSpPr>
            <a:spLocks noGrp="1"/>
          </p:cNvSpPr>
          <p:nvPr>
            <p:ph type="sldNum" sz="quarter" idx="5"/>
          </p:nvPr>
        </p:nvSpPr>
        <p:spPr/>
        <p:txBody>
          <a:bodyPr/>
          <a:lstStyle/>
          <a:p>
            <a:fld id="{70B0AB28-7214-4921-9AEE-40B3256049C0}" type="slidenum">
              <a:rPr lang="en-GB" smtClean="0"/>
              <a:t>35</a:t>
            </a:fld>
            <a:endParaRPr lang="en-GB"/>
          </a:p>
        </p:txBody>
      </p:sp>
    </p:spTree>
    <p:extLst>
      <p:ext uri="{BB962C8B-B14F-4D97-AF65-F5344CB8AC3E}">
        <p14:creationId xmlns:p14="http://schemas.microsoft.com/office/powerpoint/2010/main" val="148116211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2800" dirty="0"/>
              <a:t>Data quality can be reviewed from multiple dimensions. Whether the data is complete, whether the data is accurate, whether the data is consistent. So on and so forth. </a:t>
            </a:r>
          </a:p>
          <a:p>
            <a:endParaRPr lang="en-GB" sz="2800" dirty="0"/>
          </a:p>
          <a:p>
            <a:r>
              <a:rPr lang="en-GB" sz="2800" dirty="0"/>
              <a:t>In this sense, Data in the real world is often </a:t>
            </a:r>
            <a:r>
              <a:rPr lang="en-GB" sz="2800" dirty="0">
                <a:solidFill>
                  <a:schemeClr val="accent1">
                    <a:lumMod val="75000"/>
                  </a:schemeClr>
                </a:solidFill>
              </a:rPr>
              <a:t>dirty</a:t>
            </a:r>
            <a:r>
              <a:rPr lang="en-GB" sz="2800" dirty="0"/>
              <a:t>, e.g., it can </a:t>
            </a:r>
            <a:r>
              <a:rPr lang="en-GB" sz="2800" dirty="0">
                <a:solidFill>
                  <a:schemeClr val="accent1">
                    <a:lumMod val="75000"/>
                  </a:schemeClr>
                </a:solidFill>
              </a:rPr>
              <a:t>miss</a:t>
            </a:r>
            <a:r>
              <a:rPr lang="en-GB" sz="2800" dirty="0"/>
              <a:t> certain attribute values or even certain attributes, or containing only aggregate data, </a:t>
            </a:r>
          </a:p>
          <a:p>
            <a:pPr marL="342900" lvl="1" indent="0">
              <a:buNone/>
            </a:pPr>
            <a:r>
              <a:rPr lang="en-GB" sz="2800" dirty="0"/>
              <a:t>	e.g., occupation could be empty,  or a less obvious example is that  Jan. 1 as everyone’s birthday</a:t>
            </a:r>
          </a:p>
          <a:p>
            <a:pPr marL="342900" lvl="1" indent="0">
              <a:buNone/>
            </a:pPr>
            <a:r>
              <a:rPr lang="en-GB" sz="2800" dirty="0">
                <a:solidFill>
                  <a:schemeClr val="accent1">
                    <a:lumMod val="75000"/>
                  </a:schemeClr>
                </a:solidFill>
              </a:rPr>
              <a:t>And also Inaccurate or noisy which means data </a:t>
            </a:r>
            <a:r>
              <a:rPr lang="en-GB" sz="2800" dirty="0"/>
              <a:t>contain errors or outliers, </a:t>
            </a:r>
          </a:p>
          <a:p>
            <a:pPr marL="342900" lvl="1" indent="0">
              <a:buNone/>
            </a:pPr>
            <a:r>
              <a:rPr lang="en-GB" sz="2800" dirty="0"/>
              <a:t>	e.g., salary as a negative value which is very questionable </a:t>
            </a:r>
            <a:endParaRPr lang="en-GB" sz="2800" dirty="0">
              <a:solidFill>
                <a:schemeClr val="tx1"/>
              </a:solidFill>
            </a:endParaRPr>
          </a:p>
          <a:p>
            <a:pPr marL="342900" lvl="1" indent="0">
              <a:buNone/>
            </a:pPr>
            <a:r>
              <a:rPr lang="en-GB" altLang="zh-CN" sz="2800" dirty="0">
                <a:solidFill>
                  <a:schemeClr val="tx1"/>
                </a:solidFill>
              </a:rPr>
              <a:t>It can also be </a:t>
            </a:r>
            <a:r>
              <a:rPr lang="en-US" altLang="zh-CN" sz="2600" dirty="0">
                <a:solidFill>
                  <a:schemeClr val="accent1">
                    <a:lumMod val="75000"/>
                  </a:schemeClr>
                </a:solidFill>
              </a:rPr>
              <a:t>I</a:t>
            </a:r>
            <a:r>
              <a:rPr lang="en-GB" sz="2600" dirty="0" err="1">
                <a:solidFill>
                  <a:schemeClr val="accent1">
                    <a:lumMod val="75000"/>
                  </a:schemeClr>
                </a:solidFill>
              </a:rPr>
              <a:t>nconsistent</a:t>
            </a:r>
            <a:r>
              <a:rPr lang="en-GB" sz="2600" dirty="0">
                <a:solidFill>
                  <a:schemeClr val="accent1">
                    <a:lumMod val="75000"/>
                  </a:schemeClr>
                </a:solidFill>
              </a:rPr>
              <a:t> when data </a:t>
            </a:r>
            <a:r>
              <a:rPr lang="en-GB" sz="2600" dirty="0"/>
              <a:t>contain discrepancies in codes or names, </a:t>
            </a:r>
          </a:p>
          <a:p>
            <a:pPr marL="342900" lvl="1" indent="0">
              <a:buNone/>
            </a:pPr>
            <a:r>
              <a:rPr lang="en-GB" sz="2600" dirty="0"/>
              <a:t>	e.g., when age = “42” but birthday indicates the entity was born in 1997</a:t>
            </a:r>
            <a:endParaRPr lang="en-GB" dirty="0"/>
          </a:p>
        </p:txBody>
      </p:sp>
      <p:sp>
        <p:nvSpPr>
          <p:cNvPr id="4" name="Slide Number Placeholder 3"/>
          <p:cNvSpPr>
            <a:spLocks noGrp="1"/>
          </p:cNvSpPr>
          <p:nvPr>
            <p:ph type="sldNum" sz="quarter" idx="5"/>
          </p:nvPr>
        </p:nvSpPr>
        <p:spPr/>
        <p:txBody>
          <a:bodyPr/>
          <a:lstStyle/>
          <a:p>
            <a:fld id="{490AD8A2-07E5-465C-9C44-9F9F9187BFD0}" type="slidenum">
              <a:rPr lang="en-GB" smtClean="0"/>
              <a:t>36</a:t>
            </a:fld>
            <a:endParaRPr lang="en-GB"/>
          </a:p>
        </p:txBody>
      </p:sp>
    </p:spTree>
    <p:extLst>
      <p:ext uri="{BB962C8B-B14F-4D97-AF65-F5344CB8AC3E}">
        <p14:creationId xmlns:p14="http://schemas.microsoft.com/office/powerpoint/2010/main" val="68588946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Here is an example of a very dirty dataset, </a:t>
            </a:r>
          </a:p>
          <a:p>
            <a:pPr marL="228600" indent="-228600">
              <a:buAutoNum type="arabicPeriod"/>
            </a:pPr>
            <a:r>
              <a:rPr lang="en-GB" dirty="0"/>
              <a:t>Missing values, some shown as null, some as unknown, and some is just empty</a:t>
            </a:r>
          </a:p>
          <a:p>
            <a:pPr marL="228600" indent="-228600">
              <a:buAutoNum type="arabicPeriod"/>
            </a:pPr>
            <a:r>
              <a:rPr lang="en-GB" dirty="0"/>
              <a:t>Date column may not in the desired format if we want to show month first and then date and year </a:t>
            </a:r>
          </a:p>
          <a:p>
            <a:pPr marL="228600" indent="-228600">
              <a:buAutoNum type="arabicPeriod"/>
            </a:pPr>
            <a:r>
              <a:rPr lang="en-GB" dirty="0"/>
              <a:t>If this is a report for Manchester only, and</a:t>
            </a:r>
            <a:r>
              <a:rPr lang="zh-CN" altLang="en-US" dirty="0"/>
              <a:t> </a:t>
            </a:r>
            <a:r>
              <a:rPr lang="en-GB" altLang="zh-CN" dirty="0"/>
              <a:t>we</a:t>
            </a:r>
            <a:r>
              <a:rPr lang="zh-CN" altLang="en-US" dirty="0"/>
              <a:t> </a:t>
            </a:r>
            <a:r>
              <a:rPr lang="en-GB" altLang="zh-CN" dirty="0"/>
              <a:t>have</a:t>
            </a:r>
            <a:r>
              <a:rPr lang="zh-CN" altLang="en-US" dirty="0"/>
              <a:t> </a:t>
            </a:r>
            <a:r>
              <a:rPr lang="en-GB" altLang="zh-CN" dirty="0"/>
              <a:t>the</a:t>
            </a:r>
            <a:r>
              <a:rPr lang="zh-CN" altLang="en-US" dirty="0"/>
              <a:t> </a:t>
            </a:r>
            <a:r>
              <a:rPr lang="en-GB" altLang="zh-CN" dirty="0"/>
              <a:t>postcode and </a:t>
            </a:r>
            <a:r>
              <a:rPr lang="en-GB" altLang="zh-CN" dirty="0" err="1"/>
              <a:t>streetname</a:t>
            </a:r>
            <a:r>
              <a:rPr lang="en-GB" altLang="zh-CN" dirty="0"/>
              <a:t> for Manchester, </a:t>
            </a:r>
            <a:r>
              <a:rPr lang="en-GB" dirty="0"/>
              <a:t>then the Edinburgh here is definitely an error </a:t>
            </a:r>
          </a:p>
          <a:p>
            <a:pPr marL="228600" indent="-228600">
              <a:buAutoNum type="arabicPeriod"/>
            </a:pPr>
            <a:r>
              <a:rPr lang="en-GB" dirty="0"/>
              <a:t>Also the postcode M88 doesn’t sound very reliable</a:t>
            </a:r>
          </a:p>
          <a:p>
            <a:pPr marL="228600" indent="-228600">
              <a:buAutoNum type="arabicPeriod"/>
            </a:pPr>
            <a:r>
              <a:rPr lang="en-GB" dirty="0"/>
              <a:t>And if take a closer look, two rows seems to belong to the same entity </a:t>
            </a:r>
          </a:p>
          <a:p>
            <a:pPr marL="0" indent="0">
              <a:buNone/>
            </a:pPr>
            <a:endParaRPr lang="en-GB" dirty="0"/>
          </a:p>
          <a:p>
            <a:pPr marL="0" indent="0">
              <a:buNone/>
            </a:pPr>
            <a:r>
              <a:rPr lang="en-GB" dirty="0"/>
              <a:t>If we put this data directly into use, then it’s not likely to get useful and accurate results </a:t>
            </a:r>
          </a:p>
        </p:txBody>
      </p:sp>
      <p:sp>
        <p:nvSpPr>
          <p:cNvPr id="4" name="Slide Number Placeholder 3"/>
          <p:cNvSpPr>
            <a:spLocks noGrp="1"/>
          </p:cNvSpPr>
          <p:nvPr>
            <p:ph type="sldNum" sz="quarter" idx="5"/>
          </p:nvPr>
        </p:nvSpPr>
        <p:spPr/>
        <p:txBody>
          <a:bodyPr/>
          <a:lstStyle/>
          <a:p>
            <a:fld id="{490AD8A2-07E5-465C-9C44-9F9F9187BFD0}" type="slidenum">
              <a:rPr lang="en-GB" smtClean="0"/>
              <a:t>37</a:t>
            </a:fld>
            <a:endParaRPr lang="en-GB"/>
          </a:p>
        </p:txBody>
      </p:sp>
    </p:spTree>
    <p:extLst>
      <p:ext uri="{BB962C8B-B14F-4D97-AF65-F5344CB8AC3E}">
        <p14:creationId xmlns:p14="http://schemas.microsoft.com/office/powerpoint/2010/main" val="138821936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why data cleaning? Well it’s been acknowledged that xx, xx, and xx. </a:t>
            </a:r>
          </a:p>
          <a:p>
            <a:endParaRPr lang="en-GB" dirty="0"/>
          </a:p>
          <a:p>
            <a:r>
              <a:rPr lang="en-GB" dirty="0"/>
              <a:t>We do data cleaning to avoid what data scientists call as GIGO, which stands for xx. </a:t>
            </a:r>
          </a:p>
        </p:txBody>
      </p:sp>
      <p:sp>
        <p:nvSpPr>
          <p:cNvPr id="4" name="Slide Number Placeholder 3"/>
          <p:cNvSpPr>
            <a:spLocks noGrp="1"/>
          </p:cNvSpPr>
          <p:nvPr>
            <p:ph type="sldNum" sz="quarter" idx="5"/>
          </p:nvPr>
        </p:nvSpPr>
        <p:spPr/>
        <p:txBody>
          <a:bodyPr/>
          <a:lstStyle/>
          <a:p>
            <a:fld id="{490AD8A2-07E5-465C-9C44-9F9F9187BFD0}" type="slidenum">
              <a:rPr lang="en-GB" smtClean="0"/>
              <a:t>38</a:t>
            </a:fld>
            <a:endParaRPr lang="en-GB"/>
          </a:p>
        </p:txBody>
      </p:sp>
    </p:spTree>
    <p:extLst>
      <p:ext uri="{BB962C8B-B14F-4D97-AF65-F5344CB8AC3E}">
        <p14:creationId xmlns:p14="http://schemas.microsoft.com/office/powerpoint/2010/main" val="287337821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Let’s look at missing data first, and then noisy data later. </a:t>
            </a:r>
          </a:p>
          <a:p>
            <a:endParaRPr lang="en-GB" dirty="0"/>
          </a:p>
          <a:p>
            <a:r>
              <a:rPr lang="en-GB" dirty="0"/>
              <a:t>Incomplete data, or missing data means that data is not available, e.g. </a:t>
            </a:r>
            <a:r>
              <a:rPr lang="en-GB" sz="1200" dirty="0"/>
              <a:t>many rows have no recorded value for several attributes, such as customer income in sales data </a:t>
            </a:r>
          </a:p>
          <a:p>
            <a:endParaRPr lang="en-GB" dirty="0"/>
          </a:p>
          <a:p>
            <a:r>
              <a:rPr lang="en-GB" sz="2800" dirty="0"/>
              <a:t>Missing data may be due to </a:t>
            </a:r>
          </a:p>
          <a:p>
            <a:pPr lvl="1"/>
            <a:r>
              <a:rPr lang="en-US" sz="2600" dirty="0"/>
              <a:t>E</a:t>
            </a:r>
            <a:r>
              <a:rPr lang="en-GB" sz="2600" dirty="0" err="1"/>
              <a:t>quipment</a:t>
            </a:r>
            <a:r>
              <a:rPr lang="en-GB" sz="2600" dirty="0"/>
              <a:t> malfunction </a:t>
            </a:r>
          </a:p>
          <a:p>
            <a:pPr lvl="1"/>
            <a:r>
              <a:rPr lang="en-GB" sz="2600" dirty="0"/>
              <a:t>Or Inconsistent with other recorded data and thus deleted, well it might be done on purpose to survive through some auditing</a:t>
            </a:r>
          </a:p>
          <a:p>
            <a:pPr lvl="1"/>
            <a:r>
              <a:rPr lang="en-GB" sz="2600" dirty="0"/>
              <a:t>Or Data was not entered due to misunderstanding </a:t>
            </a:r>
          </a:p>
          <a:p>
            <a:pPr lvl="1"/>
            <a:r>
              <a:rPr lang="en-GB" sz="2600" dirty="0"/>
              <a:t>Or maybe it’s not considered important at the time of entry </a:t>
            </a:r>
          </a:p>
          <a:p>
            <a:pPr lvl="1"/>
            <a:r>
              <a:rPr lang="en-GB" sz="2600" dirty="0"/>
              <a:t>Or, there’s No recorded history or changes of the data</a:t>
            </a:r>
            <a:endParaRPr lang="en-GB" dirty="0"/>
          </a:p>
        </p:txBody>
      </p:sp>
      <p:sp>
        <p:nvSpPr>
          <p:cNvPr id="4" name="Slide Number Placeholder 3"/>
          <p:cNvSpPr>
            <a:spLocks noGrp="1"/>
          </p:cNvSpPr>
          <p:nvPr>
            <p:ph type="sldNum" sz="quarter" idx="5"/>
          </p:nvPr>
        </p:nvSpPr>
        <p:spPr/>
        <p:txBody>
          <a:bodyPr/>
          <a:lstStyle/>
          <a:p>
            <a:fld id="{490AD8A2-07E5-465C-9C44-9F9F9187BFD0}" type="slidenum">
              <a:rPr lang="en-GB" smtClean="0"/>
              <a:t>39</a:t>
            </a:fld>
            <a:endParaRPr lang="en-GB"/>
          </a:p>
        </p:txBody>
      </p:sp>
    </p:spTree>
    <p:extLst>
      <p:ext uri="{BB962C8B-B14F-4D97-AF65-F5344CB8AC3E}">
        <p14:creationId xmlns:p14="http://schemas.microsoft.com/office/powerpoint/2010/main" val="134531164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GB" sz="1200" b="0" u="none" dirty="0">
                <a:solidFill>
                  <a:schemeClr val="accent1">
                    <a:lumMod val="75000"/>
                  </a:schemeClr>
                </a:solidFill>
              </a:rPr>
              <a:t>We definitely need to deal with the missing values, but there’s no easy fix for missing values. There are several solution and you might find them helpful based on your context. </a:t>
            </a:r>
          </a:p>
          <a:p>
            <a:pPr marL="0" indent="0">
              <a:buNone/>
            </a:pPr>
            <a:endParaRPr lang="en-GB" sz="1200" b="0" u="none" dirty="0">
              <a:solidFill>
                <a:schemeClr val="accent1">
                  <a:lumMod val="75000"/>
                </a:schemeClr>
              </a:solidFill>
            </a:endParaRPr>
          </a:p>
          <a:p>
            <a:pPr marL="0" indent="0">
              <a:buNone/>
            </a:pPr>
            <a:r>
              <a:rPr lang="en-GB" sz="1200" u="sng" dirty="0">
                <a:solidFill>
                  <a:schemeClr val="accent1">
                    <a:lumMod val="75000"/>
                  </a:schemeClr>
                </a:solidFill>
              </a:rPr>
              <a:t>e.g. we can Throw</a:t>
            </a:r>
            <a:r>
              <a:rPr lang="en-GB" sz="1200" dirty="0"/>
              <a:t> out the records with missing values? </a:t>
            </a:r>
          </a:p>
          <a:p>
            <a:pPr marL="0" indent="0">
              <a:buNone/>
            </a:pPr>
            <a:r>
              <a:rPr lang="en-GB" sz="1200" dirty="0"/>
              <a:t>■ it’s a way, but not much preferred as This creates a bias for the sample, we need to think whether the missing values are missing at random or not at random). </a:t>
            </a:r>
          </a:p>
          <a:p>
            <a:pPr marL="0" indent="0">
              <a:buNone/>
            </a:pPr>
            <a:r>
              <a:rPr lang="en-GB" sz="1200" u="sng" dirty="0">
                <a:solidFill>
                  <a:schemeClr val="accent1">
                    <a:lumMod val="75000"/>
                  </a:schemeClr>
                </a:solidFill>
              </a:rPr>
              <a:t>We can Delete </a:t>
            </a:r>
            <a:r>
              <a:rPr lang="en-GB" sz="1200" dirty="0"/>
              <a:t>the column with missing values? </a:t>
            </a:r>
          </a:p>
          <a:p>
            <a:pPr marL="0" indent="0">
              <a:buNone/>
            </a:pPr>
            <a:r>
              <a:rPr lang="en-GB" sz="1200" dirty="0"/>
              <a:t>■ No? If the column data is unnecessary, otherwise inapplicable. </a:t>
            </a:r>
          </a:p>
          <a:p>
            <a:pPr marL="0" indent="0">
              <a:buNone/>
            </a:pPr>
            <a:r>
              <a:rPr lang="en-GB" sz="1200" u="sng" dirty="0">
                <a:solidFill>
                  <a:schemeClr val="accent1">
                    <a:lumMod val="75000"/>
                  </a:schemeClr>
                </a:solidFill>
              </a:rPr>
              <a:t>Replace </a:t>
            </a:r>
            <a:r>
              <a:rPr lang="en-GB" sz="1200" dirty="0"/>
              <a:t>missing values with a “special” value (e.g., -99)? </a:t>
            </a:r>
          </a:p>
          <a:p>
            <a:pPr marL="0" indent="0">
              <a:buNone/>
            </a:pPr>
            <a:r>
              <a:rPr lang="en-GB" sz="1200" dirty="0"/>
              <a:t>■ No. This resembles any other value to data analytics. </a:t>
            </a:r>
          </a:p>
          <a:p>
            <a:pPr marL="0" indent="0">
              <a:buNone/>
            </a:pPr>
            <a:r>
              <a:rPr lang="en-GB" sz="1200" u="sng" dirty="0">
                <a:solidFill>
                  <a:schemeClr val="accent1">
                    <a:lumMod val="75000"/>
                  </a:schemeClr>
                </a:solidFill>
              </a:rPr>
              <a:t>Replace</a:t>
            </a:r>
            <a:r>
              <a:rPr lang="en-GB" sz="1200" dirty="0"/>
              <a:t> with some “typical” value? mean, median, or mode? </a:t>
            </a:r>
          </a:p>
          <a:p>
            <a:pPr marL="0" indent="0">
              <a:buNone/>
            </a:pPr>
            <a:r>
              <a:rPr lang="en-GB" sz="1200" dirty="0"/>
              <a:t>■ Maybe. Possible changes to the distribution. </a:t>
            </a:r>
          </a:p>
          <a:p>
            <a:pPr marL="0" indent="0">
              <a:buNone/>
            </a:pPr>
            <a:r>
              <a:rPr lang="en-GB" sz="1200" u="sng" dirty="0">
                <a:solidFill>
                  <a:schemeClr val="accent1">
                    <a:lumMod val="75000"/>
                  </a:schemeClr>
                </a:solidFill>
              </a:rPr>
              <a:t>Impute </a:t>
            </a:r>
            <a:r>
              <a:rPr lang="en-GB" sz="1200" dirty="0"/>
              <a:t>a value? (Imputed values should be flagged.) </a:t>
            </a:r>
          </a:p>
          <a:p>
            <a:pPr marL="0" indent="0">
              <a:buNone/>
            </a:pPr>
            <a:r>
              <a:rPr lang="en-GB" sz="1200" dirty="0"/>
              <a:t>■ Maybe. Use distribution of values to randomly choose a value. </a:t>
            </a:r>
          </a:p>
          <a:p>
            <a:pPr marL="0" indent="0">
              <a:buNone/>
            </a:pPr>
            <a:r>
              <a:rPr lang="en-GB" sz="1200" u="sng" dirty="0">
                <a:solidFill>
                  <a:schemeClr val="accent1">
                    <a:lumMod val="75000"/>
                  </a:schemeClr>
                </a:solidFill>
              </a:rPr>
              <a:t>Use</a:t>
            </a:r>
            <a:r>
              <a:rPr lang="en-GB" sz="1200" dirty="0"/>
              <a:t> data mining techniques that can handle missing values? </a:t>
            </a:r>
          </a:p>
          <a:p>
            <a:pPr marL="0" indent="0">
              <a:buNone/>
            </a:pPr>
            <a:r>
              <a:rPr lang="en-GB" sz="1200" dirty="0"/>
              <a:t>■ Yes. For example, decision tree can be applicable. </a:t>
            </a:r>
          </a:p>
          <a:p>
            <a:pPr marL="0" indent="0">
              <a:buNone/>
            </a:pPr>
            <a:r>
              <a:rPr lang="en-GB" sz="1200" u="sng" dirty="0">
                <a:solidFill>
                  <a:schemeClr val="accent1">
                    <a:lumMod val="75000"/>
                  </a:schemeClr>
                </a:solidFill>
              </a:rPr>
              <a:t>Partition</a:t>
            </a:r>
            <a:r>
              <a:rPr lang="en-GB" sz="1200" dirty="0"/>
              <a:t> records and build multiple models? </a:t>
            </a:r>
          </a:p>
          <a:p>
            <a:pPr marL="0" indent="0">
              <a:buNone/>
            </a:pPr>
            <a:r>
              <a:rPr lang="en-GB" sz="1200" dirty="0"/>
              <a:t>■ Yes. This is possible when data isn’t insufficient.</a:t>
            </a:r>
          </a:p>
          <a:p>
            <a:pPr marL="0" indent="0">
              <a:buNone/>
            </a:pPr>
            <a:endParaRPr lang="en-GB" sz="1200" dirty="0"/>
          </a:p>
          <a:p>
            <a:pPr marL="0" indent="0">
              <a:buNone/>
            </a:pPr>
            <a:r>
              <a:rPr lang="en-GB" sz="1200" dirty="0"/>
              <a:t>These are just some solutions and inspirations. You can also do some other actions, e.g. introduce another data set which contain the missing information you need, but remember to be careful when integrating another data set.  </a:t>
            </a:r>
          </a:p>
        </p:txBody>
      </p:sp>
      <p:sp>
        <p:nvSpPr>
          <p:cNvPr id="4" name="Slide Number Placeholder 3"/>
          <p:cNvSpPr>
            <a:spLocks noGrp="1"/>
          </p:cNvSpPr>
          <p:nvPr>
            <p:ph type="sldNum" sz="quarter" idx="5"/>
          </p:nvPr>
        </p:nvSpPr>
        <p:spPr/>
        <p:txBody>
          <a:bodyPr/>
          <a:lstStyle/>
          <a:p>
            <a:fld id="{490AD8A2-07E5-465C-9C44-9F9F9187BFD0}" type="slidenum">
              <a:rPr lang="en-GB" smtClean="0"/>
              <a:t>40</a:t>
            </a:fld>
            <a:endParaRPr lang="en-GB"/>
          </a:p>
        </p:txBody>
      </p:sp>
    </p:spTree>
    <p:extLst>
      <p:ext uri="{BB962C8B-B14F-4D97-AF65-F5344CB8AC3E}">
        <p14:creationId xmlns:p14="http://schemas.microsoft.com/office/powerpoint/2010/main" val="259616041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And here’s an example of how tricky the task can be. This is a time series data for xx and xx from xx to xx. Here we miss the information for oct, </a:t>
            </a:r>
            <a:r>
              <a:rPr lang="en-GB" dirty="0" err="1"/>
              <a:t>nov</a:t>
            </a:r>
            <a:r>
              <a:rPr lang="en-GB" dirty="0"/>
              <a:t>, and dec. Apparently we cannot just impute the values from the mean or median of the rest of records. As we know that dec might be a peak, higher than the rest. We can not just delete the three months as well. It seems that the best way is to get information from the same month of last year, even thought we cannot be 100% confident that 2014 has the same trend as 2013 </a:t>
            </a:r>
          </a:p>
        </p:txBody>
      </p:sp>
      <p:sp>
        <p:nvSpPr>
          <p:cNvPr id="4" name="Slide Number Placeholder 3"/>
          <p:cNvSpPr>
            <a:spLocks noGrp="1"/>
          </p:cNvSpPr>
          <p:nvPr>
            <p:ph type="sldNum" sz="quarter" idx="5"/>
          </p:nvPr>
        </p:nvSpPr>
        <p:spPr/>
        <p:txBody>
          <a:bodyPr/>
          <a:lstStyle/>
          <a:p>
            <a:fld id="{490AD8A2-07E5-465C-9C44-9F9F9187BFD0}" type="slidenum">
              <a:rPr lang="en-GB" smtClean="0"/>
              <a:t>41</a:t>
            </a:fld>
            <a:endParaRPr lang="en-GB"/>
          </a:p>
        </p:txBody>
      </p:sp>
    </p:spTree>
    <p:extLst>
      <p:ext uri="{BB962C8B-B14F-4D97-AF65-F5344CB8AC3E}">
        <p14:creationId xmlns:p14="http://schemas.microsoft.com/office/powerpoint/2010/main" val="100395873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term of inaccurate, or noisy data</a:t>
            </a:r>
          </a:p>
          <a:p>
            <a:endParaRPr lang="en-GB" dirty="0"/>
          </a:p>
          <a:p>
            <a:r>
              <a:rPr lang="en-GB" sz="2800" dirty="0"/>
              <a:t>Noise: random error or variance in a measured variable </a:t>
            </a:r>
          </a:p>
          <a:p>
            <a:endParaRPr lang="en-GB" sz="2800" dirty="0"/>
          </a:p>
          <a:p>
            <a:r>
              <a:rPr lang="en-GB" sz="2800" dirty="0"/>
              <a:t>Similar to reasons of missing data, Incorrect attribute values may be due to </a:t>
            </a:r>
          </a:p>
          <a:p>
            <a:pPr lvl="1"/>
            <a:r>
              <a:rPr lang="en-GB" sz="2400" dirty="0"/>
              <a:t>Faulty data collection instruments </a:t>
            </a:r>
          </a:p>
          <a:p>
            <a:pPr lvl="1"/>
            <a:r>
              <a:rPr lang="en-GB" sz="2400" dirty="0"/>
              <a:t>Data entry problems </a:t>
            </a:r>
          </a:p>
          <a:p>
            <a:pPr lvl="1"/>
            <a:r>
              <a:rPr lang="en-GB" sz="2400" dirty="0"/>
              <a:t>Data transmission problems </a:t>
            </a:r>
          </a:p>
          <a:p>
            <a:pPr lvl="1"/>
            <a:r>
              <a:rPr lang="en-GB" sz="2400" dirty="0"/>
              <a:t>Technology limitation </a:t>
            </a:r>
          </a:p>
          <a:p>
            <a:pPr lvl="1"/>
            <a:r>
              <a:rPr lang="en-GB" sz="2400" dirty="0"/>
              <a:t>Inconsistency in naming convention</a:t>
            </a:r>
          </a:p>
          <a:p>
            <a:endParaRPr lang="en-GB" dirty="0"/>
          </a:p>
        </p:txBody>
      </p:sp>
      <p:sp>
        <p:nvSpPr>
          <p:cNvPr id="4" name="Slide Number Placeholder 3"/>
          <p:cNvSpPr>
            <a:spLocks noGrp="1"/>
          </p:cNvSpPr>
          <p:nvPr>
            <p:ph type="sldNum" sz="quarter" idx="5"/>
          </p:nvPr>
        </p:nvSpPr>
        <p:spPr/>
        <p:txBody>
          <a:bodyPr/>
          <a:lstStyle/>
          <a:p>
            <a:fld id="{490AD8A2-07E5-465C-9C44-9F9F9187BFD0}" type="slidenum">
              <a:rPr lang="en-GB" smtClean="0"/>
              <a:t>42</a:t>
            </a:fld>
            <a:endParaRPr lang="en-GB"/>
          </a:p>
        </p:txBody>
      </p:sp>
    </p:spTree>
    <p:extLst>
      <p:ext uri="{BB962C8B-B14F-4D97-AF65-F5344CB8AC3E}">
        <p14:creationId xmlns:p14="http://schemas.microsoft.com/office/powerpoint/2010/main" val="29897563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dirty="0">
                <a:solidFill>
                  <a:srgbClr val="292929"/>
                </a:solidFill>
                <a:effectLst/>
                <a:latin typeface="charter"/>
              </a:rPr>
              <a:t>Let me give you some context about data analytics. </a:t>
            </a:r>
          </a:p>
          <a:p>
            <a:endParaRPr lang="en-US" altLang="zh-CN" b="0" i="0" dirty="0">
              <a:solidFill>
                <a:srgbClr val="292929"/>
              </a:solidFill>
              <a:effectLst/>
              <a:latin typeface="charter"/>
            </a:endParaRPr>
          </a:p>
          <a:p>
            <a:r>
              <a:rPr lang="en-US" altLang="zh-CN" b="0" i="0" dirty="0">
                <a:solidFill>
                  <a:srgbClr val="292929"/>
                </a:solidFill>
                <a:effectLst/>
                <a:latin typeface="charter"/>
              </a:rPr>
              <a:t>Harvard University labeled Data analysts or Data Scientist as  “the sexiest job of the 21st century.” </a:t>
            </a:r>
          </a:p>
          <a:p>
            <a:r>
              <a:rPr lang="en-US" altLang="zh-CN" b="0" i="0" dirty="0">
                <a:solidFill>
                  <a:srgbClr val="292929"/>
                </a:solidFill>
                <a:effectLst/>
                <a:latin typeface="charter"/>
              </a:rPr>
              <a:t>it seems like in these days everyone wants a Data Scientist, and for a good reason. according to LinkedIn, the career has seen an exponential growth and  became the</a:t>
            </a:r>
            <a:r>
              <a:rPr lang="en-US" altLang="zh-CN" b="0" i="0" u="sng" dirty="0">
                <a:effectLst/>
                <a:latin typeface="charter"/>
                <a:hlinkClick r:id="rId3"/>
              </a:rPr>
              <a:t> second fastest growing profession</a:t>
            </a:r>
            <a:r>
              <a:rPr lang="en-US" altLang="zh-CN" b="0" i="0" dirty="0">
                <a:solidFill>
                  <a:srgbClr val="292929"/>
                </a:solidFill>
                <a:effectLst/>
                <a:latin typeface="charter"/>
              </a:rPr>
              <a:t>. </a:t>
            </a:r>
          </a:p>
          <a:p>
            <a:r>
              <a:rPr lang="en-GB" altLang="zh-CN" sz="1200" kern="100" dirty="0">
                <a:ea typeface="等线" panose="02010600030101010101" pitchFamily="2" charset="-122"/>
                <a:cs typeface="Arial" panose="020B0604020202020204" pitchFamily="34" charset="0"/>
              </a:rPr>
              <a:t>A h</a:t>
            </a:r>
            <a:r>
              <a:rPr lang="en-GB" altLang="zh-CN" sz="1200" kern="100" dirty="0">
                <a:effectLst/>
                <a:ea typeface="等线" panose="02010600030101010101" pitchFamily="2" charset="-122"/>
                <a:cs typeface="Arial" panose="020B0604020202020204" pitchFamily="34" charset="0"/>
              </a:rPr>
              <a:t>uge amount of data is generated each day.  </a:t>
            </a:r>
            <a:r>
              <a:rPr lang="en-US" altLang="zh-CN" b="0" i="0" dirty="0">
                <a:solidFill>
                  <a:srgbClr val="292929"/>
                </a:solidFill>
                <a:effectLst/>
                <a:latin typeface="charter"/>
              </a:rPr>
              <a:t>But many companies are still facing obstacles when it comes to utilizing their data correctly, and some aren’t even sure of what to do with their data science teams.</a:t>
            </a:r>
          </a:p>
          <a:p>
            <a:r>
              <a:rPr lang="en-US" altLang="zh-CN" b="0" i="0" dirty="0">
                <a:solidFill>
                  <a:srgbClr val="292929"/>
                </a:solidFill>
                <a:effectLst/>
                <a:latin typeface="charter"/>
              </a:rPr>
              <a:t>Here’s a graph on a day in data. You can see that  xxx, 4 </a:t>
            </a:r>
            <a:r>
              <a:rPr lang="en-US" altLang="zh-CN" b="0" i="0" dirty="0" err="1">
                <a:solidFill>
                  <a:srgbClr val="292929"/>
                </a:solidFill>
                <a:effectLst/>
                <a:latin typeface="charter"/>
              </a:rPr>
              <a:t>perabyte</a:t>
            </a:r>
            <a:r>
              <a:rPr lang="en-US" altLang="zh-CN" b="0" i="0" dirty="0">
                <a:solidFill>
                  <a:srgbClr val="292929"/>
                </a:solidFill>
                <a:effectLst/>
                <a:latin typeface="charter"/>
              </a:rPr>
              <a:t> data created on </a:t>
            </a:r>
            <a:r>
              <a:rPr lang="en-US" altLang="zh-CN" b="0" i="0" dirty="0" err="1">
                <a:solidFill>
                  <a:srgbClr val="292929"/>
                </a:solidFill>
                <a:effectLst/>
                <a:latin typeface="charter"/>
              </a:rPr>
              <a:t>facebook</a:t>
            </a:r>
            <a:r>
              <a:rPr lang="en-US" altLang="zh-CN" b="0" i="0" dirty="0">
                <a:solidFill>
                  <a:srgbClr val="292929"/>
                </a:solidFill>
                <a:effectLst/>
                <a:latin typeface="charter"/>
              </a:rPr>
              <a:t>. </a:t>
            </a:r>
          </a:p>
          <a:p>
            <a:endParaRPr lang="zh-CN" altLang="en-US" dirty="0"/>
          </a:p>
        </p:txBody>
      </p:sp>
      <p:sp>
        <p:nvSpPr>
          <p:cNvPr id="4" name="灯片编号占位符 3"/>
          <p:cNvSpPr>
            <a:spLocks noGrp="1"/>
          </p:cNvSpPr>
          <p:nvPr>
            <p:ph type="sldNum" sz="quarter" idx="5"/>
          </p:nvPr>
        </p:nvSpPr>
        <p:spPr/>
        <p:txBody>
          <a:bodyPr/>
          <a:lstStyle/>
          <a:p>
            <a:fld id="{70B0AB28-7214-4921-9AEE-40B3256049C0}" type="slidenum">
              <a:rPr lang="en-GB" smtClean="0"/>
              <a:t>6</a:t>
            </a:fld>
            <a:endParaRPr lang="en-GB"/>
          </a:p>
        </p:txBody>
      </p:sp>
    </p:spTree>
    <p:extLst>
      <p:ext uri="{BB962C8B-B14F-4D97-AF65-F5344CB8AC3E}">
        <p14:creationId xmlns:p14="http://schemas.microsoft.com/office/powerpoint/2010/main" val="263622538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2800" dirty="0"/>
              <a:t>How to handle noisy data?</a:t>
            </a:r>
          </a:p>
          <a:p>
            <a:r>
              <a:rPr lang="en-GB" sz="2800" dirty="0"/>
              <a:t>We can do Binning and smoothing. We can </a:t>
            </a:r>
          </a:p>
          <a:p>
            <a:pPr lvl="1"/>
            <a:r>
              <a:rPr lang="en-GB" sz="2800" dirty="0"/>
              <a:t>Sort data and partition into bins, either by (equal-width or  by equal-depth)</a:t>
            </a:r>
          </a:p>
          <a:p>
            <a:pPr lvl="1"/>
            <a:r>
              <a:rPr lang="en-GB" sz="2800" dirty="0"/>
              <a:t>And then Smooth the data by bin means, median, or</a:t>
            </a:r>
            <a:r>
              <a:rPr lang="zh-CN" altLang="en-US" sz="2800" dirty="0"/>
              <a:t> </a:t>
            </a:r>
            <a:r>
              <a:rPr lang="en-GB" sz="2800" dirty="0"/>
              <a:t>boundaries, etc. </a:t>
            </a:r>
          </a:p>
          <a:p>
            <a:r>
              <a:rPr lang="en-GB" sz="2800" dirty="0"/>
              <a:t>We can also adopt Regression and Smooth the data by fitting the data into a function with regression </a:t>
            </a:r>
          </a:p>
          <a:p>
            <a:r>
              <a:rPr lang="en-GB" sz="2800" dirty="0"/>
              <a:t>We can do Clustering to Detect and remove outliers that fall outside clusters  </a:t>
            </a:r>
          </a:p>
          <a:p>
            <a:r>
              <a:rPr lang="en-GB" sz="2800" dirty="0"/>
              <a:t>Last not but not least, we can Combine computer and human inspection to Detect suspicious values, e.g., deal with possible outliers. This is very common </a:t>
            </a:r>
          </a:p>
          <a:p>
            <a:endParaRPr lang="en-GB" dirty="0"/>
          </a:p>
        </p:txBody>
      </p:sp>
      <p:sp>
        <p:nvSpPr>
          <p:cNvPr id="4" name="Slide Number Placeholder 3"/>
          <p:cNvSpPr>
            <a:spLocks noGrp="1"/>
          </p:cNvSpPr>
          <p:nvPr>
            <p:ph type="sldNum" sz="quarter" idx="5"/>
          </p:nvPr>
        </p:nvSpPr>
        <p:spPr/>
        <p:txBody>
          <a:bodyPr/>
          <a:lstStyle/>
          <a:p>
            <a:fld id="{490AD8A2-07E5-465C-9C44-9F9F9187BFD0}" type="slidenum">
              <a:rPr lang="en-GB" smtClean="0"/>
              <a:t>43</a:t>
            </a:fld>
            <a:endParaRPr lang="en-GB"/>
          </a:p>
        </p:txBody>
      </p:sp>
    </p:spTree>
    <p:extLst>
      <p:ext uri="{BB962C8B-B14F-4D97-AF65-F5344CB8AC3E}">
        <p14:creationId xmlns:p14="http://schemas.microsoft.com/office/powerpoint/2010/main" val="361699838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Here I’d like to talk about xx in detail. Suppose that we have 12 </a:t>
            </a:r>
            <a:r>
              <a:rPr lang="en-GB" sz="2800" dirty="0"/>
              <a:t>Sorted data for price ranging from 4 to 34, we can partition them into 3 frequency (equal-depth) bins: </a:t>
            </a:r>
          </a:p>
          <a:p>
            <a:r>
              <a:rPr lang="en-GB" sz="2800" dirty="0"/>
              <a:t>If we do Smoothing by bin means, so that xxx</a:t>
            </a:r>
          </a:p>
          <a:p>
            <a:r>
              <a:rPr lang="en-GB" sz="2800" dirty="0"/>
              <a:t>Alternatively, if we Smooth by bin boundaries, so that xxx</a:t>
            </a:r>
          </a:p>
          <a:p>
            <a:endParaRPr lang="en-GB" sz="2800" dirty="0"/>
          </a:p>
          <a:p>
            <a:r>
              <a:rPr lang="en-GB" sz="4000" b="0" i="0" dirty="0">
                <a:solidFill>
                  <a:srgbClr val="40424E"/>
                </a:solidFill>
                <a:effectLst/>
                <a:latin typeface="urw-din"/>
              </a:rPr>
              <a:t>In this way, we minimize the effects of small observation errors. We also reduce the chances of overfitting in case of small datasets</a:t>
            </a:r>
            <a:endParaRPr lang="en-GB" sz="2800" dirty="0"/>
          </a:p>
        </p:txBody>
      </p:sp>
      <p:sp>
        <p:nvSpPr>
          <p:cNvPr id="4" name="Slide Number Placeholder 3"/>
          <p:cNvSpPr>
            <a:spLocks noGrp="1"/>
          </p:cNvSpPr>
          <p:nvPr>
            <p:ph type="sldNum" sz="quarter" idx="5"/>
          </p:nvPr>
        </p:nvSpPr>
        <p:spPr/>
        <p:txBody>
          <a:bodyPr/>
          <a:lstStyle/>
          <a:p>
            <a:fld id="{490AD8A2-07E5-465C-9C44-9F9F9187BFD0}" type="slidenum">
              <a:rPr lang="en-GB" smtClean="0"/>
              <a:t>44</a:t>
            </a:fld>
            <a:endParaRPr lang="en-GB"/>
          </a:p>
        </p:txBody>
      </p:sp>
    </p:spTree>
    <p:extLst>
      <p:ext uri="{BB962C8B-B14F-4D97-AF65-F5344CB8AC3E}">
        <p14:creationId xmlns:p14="http://schemas.microsoft.com/office/powerpoint/2010/main" val="373415453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dirty="0"/>
              <a:t>Other concepts related to data cleaning include xx. </a:t>
            </a:r>
          </a:p>
          <a:p>
            <a:endParaRPr lang="en-GB" sz="1200" dirty="0"/>
          </a:p>
          <a:p>
            <a:r>
              <a:rPr lang="en-GB" sz="1200" dirty="0"/>
              <a:t>Unfortunately usually manual work is essential to cleaning the data, as a lot of common sense hasn’t been programmed. E.g., the postcode, you might have to check on your own to make sure that all postcodes are real, correct and accurate. </a:t>
            </a:r>
          </a:p>
          <a:p>
            <a:endParaRPr lang="en-GB" sz="1200" dirty="0"/>
          </a:p>
          <a:p>
            <a:r>
              <a:rPr lang="en-GB" sz="1200" dirty="0"/>
              <a:t>This usually take a lot of time and a lot of domain knowledge . And that's kind of explaining why data </a:t>
            </a:r>
            <a:r>
              <a:rPr lang="en-GB" sz="1200" dirty="0" err="1"/>
              <a:t>preprocessing</a:t>
            </a:r>
            <a:r>
              <a:rPr lang="en-GB" sz="1200" dirty="0"/>
              <a:t> can account for almost 80% of the work </a:t>
            </a:r>
          </a:p>
        </p:txBody>
      </p:sp>
      <p:sp>
        <p:nvSpPr>
          <p:cNvPr id="4" name="Slide Number Placeholder 3"/>
          <p:cNvSpPr>
            <a:spLocks noGrp="1"/>
          </p:cNvSpPr>
          <p:nvPr>
            <p:ph type="sldNum" sz="quarter" idx="5"/>
          </p:nvPr>
        </p:nvSpPr>
        <p:spPr/>
        <p:txBody>
          <a:bodyPr/>
          <a:lstStyle/>
          <a:p>
            <a:fld id="{490AD8A2-07E5-465C-9C44-9F9F9187BFD0}" type="slidenum">
              <a:rPr lang="en-GB" smtClean="0"/>
              <a:t>45</a:t>
            </a:fld>
            <a:endParaRPr lang="en-GB"/>
          </a:p>
        </p:txBody>
      </p:sp>
    </p:spTree>
    <p:extLst>
      <p:ext uri="{BB962C8B-B14F-4D97-AF65-F5344CB8AC3E}">
        <p14:creationId xmlns:p14="http://schemas.microsoft.com/office/powerpoint/2010/main" val="137612595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GB" altLang="zh-CN" dirty="0"/>
              <a:t>And now let’s move to data reduction. </a:t>
            </a:r>
            <a:endParaRPr lang="zh-CN" altLang="en-US" dirty="0"/>
          </a:p>
        </p:txBody>
      </p:sp>
      <p:sp>
        <p:nvSpPr>
          <p:cNvPr id="4" name="灯片编号占位符 3"/>
          <p:cNvSpPr>
            <a:spLocks noGrp="1"/>
          </p:cNvSpPr>
          <p:nvPr>
            <p:ph type="sldNum" sz="quarter" idx="5"/>
          </p:nvPr>
        </p:nvSpPr>
        <p:spPr/>
        <p:txBody>
          <a:bodyPr/>
          <a:lstStyle/>
          <a:p>
            <a:fld id="{70B0AB28-7214-4921-9AEE-40B3256049C0}" type="slidenum">
              <a:rPr lang="en-GB" smtClean="0"/>
              <a:t>46</a:t>
            </a:fld>
            <a:endParaRPr lang="en-GB"/>
          </a:p>
        </p:txBody>
      </p:sp>
    </p:spTree>
    <p:extLst>
      <p:ext uri="{BB962C8B-B14F-4D97-AF65-F5344CB8AC3E}">
        <p14:creationId xmlns:p14="http://schemas.microsoft.com/office/powerpoint/2010/main" val="119166076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1" dirty="0"/>
              <a:t>So Why data reduction? </a:t>
            </a:r>
          </a:p>
          <a:p>
            <a:r>
              <a:rPr lang="en-GB" sz="1200" dirty="0"/>
              <a:t>Quite simple. In the age of Big data, A database/data warehouse may store terabytes of data, if not more.</a:t>
            </a:r>
          </a:p>
          <a:p>
            <a:r>
              <a:rPr lang="en-GB" sz="1200" dirty="0"/>
              <a:t>Complex analysis may take a very long time to run on the complete data set, and usually come with significant computational complexity</a:t>
            </a:r>
          </a:p>
          <a:p>
            <a:endParaRPr lang="en-GB" sz="1200" dirty="0"/>
          </a:p>
          <a:p>
            <a:r>
              <a:rPr lang="en-GB" sz="1200" b="1" dirty="0"/>
              <a:t>Data reduction </a:t>
            </a:r>
            <a:r>
              <a:rPr lang="en-GB" sz="1200" dirty="0"/>
              <a:t>Means that people can Obtain a reduced representation of the data set - much smaller in volume but yet produces almost the same analytical results</a:t>
            </a:r>
          </a:p>
          <a:p>
            <a:endParaRPr lang="en-GB" dirty="0"/>
          </a:p>
        </p:txBody>
      </p:sp>
      <p:sp>
        <p:nvSpPr>
          <p:cNvPr id="4" name="Slide Number Placeholder 3"/>
          <p:cNvSpPr>
            <a:spLocks noGrp="1"/>
          </p:cNvSpPr>
          <p:nvPr>
            <p:ph type="sldNum" sz="quarter" idx="5"/>
          </p:nvPr>
        </p:nvSpPr>
        <p:spPr/>
        <p:txBody>
          <a:bodyPr/>
          <a:lstStyle/>
          <a:p>
            <a:fld id="{490AD8A2-07E5-465C-9C44-9F9F9187BFD0}" type="slidenum">
              <a:rPr lang="en-GB" smtClean="0"/>
              <a:t>47</a:t>
            </a:fld>
            <a:endParaRPr lang="en-GB"/>
          </a:p>
        </p:txBody>
      </p:sp>
    </p:spTree>
    <p:extLst>
      <p:ext uri="{BB962C8B-B14F-4D97-AF65-F5344CB8AC3E}">
        <p14:creationId xmlns:p14="http://schemas.microsoft.com/office/powerpoint/2010/main" val="87512933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2800" dirty="0"/>
              <a:t>Firstly, </a:t>
            </a:r>
            <a:r>
              <a:rPr lang="en-GB" sz="2800" dirty="0"/>
              <a:t>Data Reduction is almost always possible During data Integration</a:t>
            </a:r>
          </a:p>
          <a:p>
            <a:endParaRPr lang="en-GB" sz="2800" dirty="0"/>
          </a:p>
          <a:p>
            <a:r>
              <a:rPr lang="en-GB" sz="2800" dirty="0"/>
              <a:t>Redundant data is often created when integrating multiple databases </a:t>
            </a:r>
          </a:p>
          <a:p>
            <a:r>
              <a:rPr lang="en-GB" sz="2600" dirty="0">
                <a:solidFill>
                  <a:srgbClr val="0985C7"/>
                </a:solidFill>
              </a:rPr>
              <a:t>it can be either Column-oriented, as </a:t>
            </a:r>
            <a:r>
              <a:rPr lang="en-GB" sz="2600" dirty="0"/>
              <a:t>the same attribute may have different names in different databases </a:t>
            </a:r>
          </a:p>
          <a:p>
            <a:r>
              <a:rPr lang="en-GB" sz="2600" dirty="0">
                <a:solidFill>
                  <a:srgbClr val="0985C7"/>
                </a:solidFill>
              </a:rPr>
              <a:t>Or Row-oriented for</a:t>
            </a:r>
            <a:r>
              <a:rPr lang="en-GB" sz="2600" dirty="0"/>
              <a:t> duplicate entities, etc. </a:t>
            </a:r>
          </a:p>
          <a:p>
            <a:endParaRPr lang="en-GB" sz="2800" dirty="0"/>
          </a:p>
          <a:p>
            <a:r>
              <a:rPr lang="en-GB" sz="2800" dirty="0"/>
              <a:t>Therefore,  Careful integration of the data from multiple sources may help reduce/avoid redundancies and inconsistencies and improve the efficiency and quality of data analytics.</a:t>
            </a:r>
          </a:p>
          <a:p>
            <a:r>
              <a:rPr lang="en-GB" dirty="0"/>
              <a:t>Or just </a:t>
            </a:r>
            <a:r>
              <a:rPr lang="en-GB" sz="1200" dirty="0"/>
              <a:t>remember to check the shape of merged datasets at the end</a:t>
            </a:r>
            <a:endParaRPr lang="en-GB" dirty="0"/>
          </a:p>
        </p:txBody>
      </p:sp>
      <p:sp>
        <p:nvSpPr>
          <p:cNvPr id="4" name="Slide Number Placeholder 3"/>
          <p:cNvSpPr>
            <a:spLocks noGrp="1"/>
          </p:cNvSpPr>
          <p:nvPr>
            <p:ph type="sldNum" sz="quarter" idx="5"/>
          </p:nvPr>
        </p:nvSpPr>
        <p:spPr/>
        <p:txBody>
          <a:bodyPr/>
          <a:lstStyle/>
          <a:p>
            <a:fld id="{490AD8A2-07E5-465C-9C44-9F9F9187BFD0}" type="slidenum">
              <a:rPr lang="en-GB" smtClean="0"/>
              <a:t>48</a:t>
            </a:fld>
            <a:endParaRPr lang="en-GB"/>
          </a:p>
        </p:txBody>
      </p:sp>
    </p:spTree>
    <p:extLst>
      <p:ext uri="{BB962C8B-B14F-4D97-AF65-F5344CB8AC3E}">
        <p14:creationId xmlns:p14="http://schemas.microsoft.com/office/powerpoint/2010/main" val="149082249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2800" b="0" dirty="0"/>
              <a:t>There are two data reduction strategies. </a:t>
            </a:r>
          </a:p>
          <a:p>
            <a:r>
              <a:rPr lang="en-US" altLang="zh-CN" sz="2800" b="1" dirty="0"/>
              <a:t>First is </a:t>
            </a:r>
            <a:r>
              <a:rPr lang="en-GB" sz="2800" b="1" dirty="0"/>
              <a:t>Dimensionality reduction </a:t>
            </a:r>
          </a:p>
          <a:p>
            <a:r>
              <a:rPr lang="en-GB" sz="2800" dirty="0"/>
              <a:t>Remove data with poor quality (e.g., many missing values, large number of categories, zero-variance) </a:t>
            </a:r>
          </a:p>
          <a:p>
            <a:r>
              <a:rPr lang="en-GB" sz="2800" dirty="0"/>
              <a:t>Remove redundant and irrelevant attributes or variables </a:t>
            </a:r>
          </a:p>
          <a:p>
            <a:r>
              <a:rPr lang="en-GB" sz="2800" dirty="0"/>
              <a:t>Principal component analysis (PCA), Variable clustering and/or Featuring engineering </a:t>
            </a:r>
          </a:p>
          <a:p>
            <a:endParaRPr lang="en-GB" sz="2800" dirty="0"/>
          </a:p>
          <a:p>
            <a:r>
              <a:rPr lang="en-GB" sz="2800" b="1" dirty="0"/>
              <a:t>Second is Numerosity reduction, or data reduction</a:t>
            </a:r>
          </a:p>
          <a:p>
            <a:r>
              <a:rPr lang="en-GB" sz="2800" b="0" dirty="0"/>
              <a:t>We can adopt </a:t>
            </a:r>
            <a:r>
              <a:rPr lang="en-GB" sz="2800" dirty="0"/>
              <a:t>Sampling techniques, or do Regression and log-linear models so to just keep the model and abandon the data, or maybe Histograms and clustering</a:t>
            </a:r>
          </a:p>
          <a:p>
            <a:r>
              <a:rPr lang="en-GB" sz="2800" dirty="0"/>
              <a:t>These methods are less common but still solutions to deal with large data size </a:t>
            </a:r>
          </a:p>
          <a:p>
            <a:endParaRPr lang="en-GB" dirty="0"/>
          </a:p>
        </p:txBody>
      </p:sp>
      <p:sp>
        <p:nvSpPr>
          <p:cNvPr id="4" name="Slide Number Placeholder 3"/>
          <p:cNvSpPr>
            <a:spLocks noGrp="1"/>
          </p:cNvSpPr>
          <p:nvPr>
            <p:ph type="sldNum" sz="quarter" idx="5"/>
          </p:nvPr>
        </p:nvSpPr>
        <p:spPr/>
        <p:txBody>
          <a:bodyPr/>
          <a:lstStyle/>
          <a:p>
            <a:fld id="{490AD8A2-07E5-465C-9C44-9F9F9187BFD0}" type="slidenum">
              <a:rPr lang="en-GB" smtClean="0"/>
              <a:t>49</a:t>
            </a:fld>
            <a:endParaRPr lang="en-GB"/>
          </a:p>
        </p:txBody>
      </p:sp>
    </p:spTree>
    <p:extLst>
      <p:ext uri="{BB962C8B-B14F-4D97-AF65-F5344CB8AC3E}">
        <p14:creationId xmlns:p14="http://schemas.microsoft.com/office/powerpoint/2010/main" val="41306581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ltLang="zh-CN" dirty="0"/>
              <a:t>Here’s an examples. we can see that Input X2 has the similar information as input X1, as they are positively correlated. If X1 has certain relation to the output, then we can just use x1 to approximate the relation between x2 and the output, and vice versa. In this sense 1 of them is actually redundant and we can just keep the other. </a:t>
            </a:r>
            <a:endParaRPr lang="en-GB" dirty="0"/>
          </a:p>
        </p:txBody>
      </p:sp>
      <p:sp>
        <p:nvSpPr>
          <p:cNvPr id="4" name="Slide Number Placeholder 3"/>
          <p:cNvSpPr>
            <a:spLocks noGrp="1"/>
          </p:cNvSpPr>
          <p:nvPr>
            <p:ph type="sldNum" sz="quarter" idx="5"/>
          </p:nvPr>
        </p:nvSpPr>
        <p:spPr/>
        <p:txBody>
          <a:bodyPr/>
          <a:lstStyle/>
          <a:p>
            <a:fld id="{490AD8A2-07E5-465C-9C44-9F9F9187BFD0}" type="slidenum">
              <a:rPr lang="en-GB" smtClean="0"/>
              <a:t>50</a:t>
            </a:fld>
            <a:endParaRPr lang="en-GB"/>
          </a:p>
        </p:txBody>
      </p:sp>
    </p:spTree>
    <p:extLst>
      <p:ext uri="{BB962C8B-B14F-4D97-AF65-F5344CB8AC3E}">
        <p14:creationId xmlns:p14="http://schemas.microsoft.com/office/powerpoint/2010/main" val="199987086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dirty="0"/>
              <a:t>So this is correlation analysis.</a:t>
            </a:r>
          </a:p>
          <a:p>
            <a:r>
              <a:rPr lang="en-GB" sz="1200" b="1" dirty="0"/>
              <a:t>Correlation</a:t>
            </a:r>
            <a:r>
              <a:rPr lang="en-GB" sz="1200" dirty="0"/>
              <a:t> between two variables </a:t>
            </a:r>
            <a:r>
              <a:rPr lang="en-GB" sz="1200" i="1" dirty="0"/>
              <a:t>x1</a:t>
            </a:r>
            <a:r>
              <a:rPr lang="en-GB" sz="1200" dirty="0"/>
              <a:t> and </a:t>
            </a:r>
            <a:r>
              <a:rPr lang="en-GB" sz="1200" i="1" dirty="0"/>
              <a:t>x2</a:t>
            </a:r>
            <a:r>
              <a:rPr lang="en-GB" sz="1200" dirty="0"/>
              <a:t> is the standard covariance, obtained by normalising the covariance with the standard deviation of each variable. </a:t>
            </a:r>
          </a:p>
          <a:p>
            <a:endParaRPr lang="en-GB" sz="1400" dirty="0"/>
          </a:p>
          <a:p>
            <a:r>
              <a:rPr lang="en-GB" sz="1200" b="1" dirty="0"/>
              <a:t>Sample correlation </a:t>
            </a:r>
            <a:r>
              <a:rPr lang="en-GB" sz="1200" dirty="0"/>
              <a:t>for two attributes </a:t>
            </a:r>
            <a:r>
              <a:rPr lang="en-GB" sz="1200" i="1" dirty="0"/>
              <a:t>x1</a:t>
            </a:r>
            <a:r>
              <a:rPr lang="en-GB" sz="1200" dirty="0"/>
              <a:t> and </a:t>
            </a:r>
            <a:r>
              <a:rPr lang="en-GB" sz="1200" i="1" dirty="0"/>
              <a:t>x2 </a:t>
            </a:r>
            <a:r>
              <a:rPr lang="en-GB" sz="1200" i="0" dirty="0"/>
              <a:t>can be computed with the following equation. </a:t>
            </a:r>
            <a:r>
              <a:rPr lang="en-GB" sz="1200" dirty="0"/>
              <a:t>where </a:t>
            </a:r>
            <a:r>
              <a:rPr lang="en-GB" sz="1200" i="1" dirty="0"/>
              <a:t>n</a:t>
            </a:r>
            <a:r>
              <a:rPr lang="en-GB" sz="1200" dirty="0"/>
              <a:t> is the number of samples, </a:t>
            </a:r>
            <a:r>
              <a:rPr lang="en-GB" sz="1200" i="1" dirty="0"/>
              <a:t>µ1</a:t>
            </a:r>
            <a:r>
              <a:rPr lang="en-GB" sz="1200" dirty="0"/>
              <a:t> and </a:t>
            </a:r>
            <a:r>
              <a:rPr lang="en-GB" sz="1200" i="1" dirty="0"/>
              <a:t>µ2</a:t>
            </a:r>
            <a:r>
              <a:rPr lang="en-GB" sz="1200" dirty="0"/>
              <a:t> are the respective means, </a:t>
            </a:r>
            <a:r>
              <a:rPr lang="en-GB" sz="1200" i="1" dirty="0"/>
              <a:t>σ1</a:t>
            </a:r>
            <a:r>
              <a:rPr lang="en-GB" sz="1200" dirty="0"/>
              <a:t> and </a:t>
            </a:r>
            <a:r>
              <a:rPr lang="en-GB" sz="1200" i="1" dirty="0"/>
              <a:t>σ2 </a:t>
            </a:r>
            <a:r>
              <a:rPr lang="en-GB" sz="1200" dirty="0"/>
              <a:t>are the respective standard deviation of </a:t>
            </a:r>
            <a:r>
              <a:rPr lang="en-GB" sz="1200" i="1" dirty="0"/>
              <a:t>x1 </a:t>
            </a:r>
            <a:r>
              <a:rPr lang="en-GB" sz="1200" dirty="0"/>
              <a:t>and </a:t>
            </a:r>
            <a:r>
              <a:rPr lang="en-GB" sz="1200" i="1" dirty="0"/>
              <a:t>x2 </a:t>
            </a:r>
          </a:p>
          <a:p>
            <a:endParaRPr lang="en-GB" sz="1200" dirty="0"/>
          </a:p>
          <a:p>
            <a:endParaRPr lang="en-GB" dirty="0"/>
          </a:p>
        </p:txBody>
      </p:sp>
      <p:sp>
        <p:nvSpPr>
          <p:cNvPr id="4" name="Slide Number Placeholder 3"/>
          <p:cNvSpPr>
            <a:spLocks noGrp="1"/>
          </p:cNvSpPr>
          <p:nvPr>
            <p:ph type="sldNum" sz="quarter" idx="5"/>
          </p:nvPr>
        </p:nvSpPr>
        <p:spPr/>
        <p:txBody>
          <a:bodyPr/>
          <a:lstStyle/>
          <a:p>
            <a:fld id="{490AD8A2-07E5-465C-9C44-9F9F9187BFD0}" type="slidenum">
              <a:rPr lang="en-GB" smtClean="0"/>
              <a:t>51</a:t>
            </a:fld>
            <a:endParaRPr lang="en-GB"/>
          </a:p>
        </p:txBody>
      </p:sp>
    </p:spTree>
    <p:extLst>
      <p:ext uri="{BB962C8B-B14F-4D97-AF65-F5344CB8AC3E}">
        <p14:creationId xmlns:p14="http://schemas.microsoft.com/office/powerpoint/2010/main" val="318825970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GB" sz="1200" dirty="0"/>
              <a:t>If ρ12 &gt; 0: x1 and x2 are positively correlated (x1 ’s values increase as x2 ’s increase) </a:t>
            </a:r>
          </a:p>
          <a:p>
            <a:pPr lvl="1"/>
            <a:r>
              <a:rPr lang="en-GB" sz="1200" dirty="0"/>
              <a:t>If ρ12 = 0: independent </a:t>
            </a:r>
          </a:p>
          <a:p>
            <a:pPr lvl="1"/>
            <a:r>
              <a:rPr lang="en-GB" sz="1200" dirty="0"/>
              <a:t>If ρ12 &lt; 0: negatively correlated</a:t>
            </a:r>
          </a:p>
          <a:p>
            <a:endParaRPr lang="en-GB" dirty="0"/>
          </a:p>
        </p:txBody>
      </p:sp>
      <p:sp>
        <p:nvSpPr>
          <p:cNvPr id="4" name="Slide Number Placeholder 3"/>
          <p:cNvSpPr>
            <a:spLocks noGrp="1"/>
          </p:cNvSpPr>
          <p:nvPr>
            <p:ph type="sldNum" sz="quarter" idx="5"/>
          </p:nvPr>
        </p:nvSpPr>
        <p:spPr/>
        <p:txBody>
          <a:bodyPr/>
          <a:lstStyle/>
          <a:p>
            <a:fld id="{490AD8A2-07E5-465C-9C44-9F9F9187BFD0}" type="slidenum">
              <a:rPr lang="en-GB" smtClean="0"/>
              <a:t>52</a:t>
            </a:fld>
            <a:endParaRPr lang="en-GB"/>
          </a:p>
        </p:txBody>
      </p:sp>
    </p:spTree>
    <p:extLst>
      <p:ext uri="{BB962C8B-B14F-4D97-AF65-F5344CB8AC3E}">
        <p14:creationId xmlns:p14="http://schemas.microsoft.com/office/powerpoint/2010/main" val="28631954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In fact, the popular phrase  big data is not an exaggeration. We are facing a real data deluge now, which means that xx. </a:t>
            </a:r>
            <a:endParaRPr lang="zh-CN" altLang="en-US" dirty="0"/>
          </a:p>
        </p:txBody>
      </p:sp>
      <p:sp>
        <p:nvSpPr>
          <p:cNvPr id="4" name="灯片编号占位符 3"/>
          <p:cNvSpPr>
            <a:spLocks noGrp="1"/>
          </p:cNvSpPr>
          <p:nvPr>
            <p:ph type="sldNum" sz="quarter" idx="5"/>
          </p:nvPr>
        </p:nvSpPr>
        <p:spPr/>
        <p:txBody>
          <a:bodyPr/>
          <a:lstStyle/>
          <a:p>
            <a:fld id="{70B0AB28-7214-4921-9AEE-40B3256049C0}" type="slidenum">
              <a:rPr lang="en-GB" smtClean="0"/>
              <a:t>7</a:t>
            </a:fld>
            <a:endParaRPr lang="en-GB"/>
          </a:p>
        </p:txBody>
      </p:sp>
    </p:spTree>
    <p:extLst>
      <p:ext uri="{BB962C8B-B14F-4D97-AF65-F5344CB8AC3E}">
        <p14:creationId xmlns:p14="http://schemas.microsoft.com/office/powerpoint/2010/main" val="249864971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dirty="0"/>
              <a:t>Correlation coefficient value range: [–1, 1]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These scatter plots demonstrate sets of points and their correlation coefficients changing from –1 to 1 </a:t>
            </a:r>
          </a:p>
          <a:p>
            <a:endParaRPr lang="en-GB" dirty="0"/>
          </a:p>
          <a:p>
            <a:endParaRPr lang="en-GB" dirty="0"/>
          </a:p>
          <a:p>
            <a:endParaRPr lang="en-GB" dirty="0"/>
          </a:p>
        </p:txBody>
      </p:sp>
      <p:sp>
        <p:nvSpPr>
          <p:cNvPr id="4" name="Slide Number Placeholder 3"/>
          <p:cNvSpPr>
            <a:spLocks noGrp="1"/>
          </p:cNvSpPr>
          <p:nvPr>
            <p:ph type="sldNum" sz="quarter" idx="5"/>
          </p:nvPr>
        </p:nvSpPr>
        <p:spPr/>
        <p:txBody>
          <a:bodyPr/>
          <a:lstStyle/>
          <a:p>
            <a:fld id="{490AD8A2-07E5-465C-9C44-9F9F9187BFD0}" type="slidenum">
              <a:rPr lang="en-GB" smtClean="0"/>
              <a:t>53</a:t>
            </a:fld>
            <a:endParaRPr lang="en-GB"/>
          </a:p>
        </p:txBody>
      </p:sp>
    </p:spTree>
    <p:extLst>
      <p:ext uri="{BB962C8B-B14F-4D97-AF65-F5344CB8AC3E}">
        <p14:creationId xmlns:p14="http://schemas.microsoft.com/office/powerpoint/2010/main" val="415482977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t>Different Methods are used for testing c</a:t>
            </a:r>
            <a:r>
              <a:rPr lang="en-GB" sz="1200" dirty="0" err="1"/>
              <a:t>orrelation</a:t>
            </a:r>
            <a:r>
              <a:rPr lang="en-GB" sz="1200" dirty="0"/>
              <a:t> between different types of variables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t>If both variables are continuous variables, xx</a:t>
            </a:r>
          </a:p>
          <a:p>
            <a:endParaRPr lang="en-GB" dirty="0"/>
          </a:p>
        </p:txBody>
      </p:sp>
      <p:sp>
        <p:nvSpPr>
          <p:cNvPr id="4" name="Slide Number Placeholder 3"/>
          <p:cNvSpPr>
            <a:spLocks noGrp="1"/>
          </p:cNvSpPr>
          <p:nvPr>
            <p:ph type="sldNum" sz="quarter" idx="5"/>
          </p:nvPr>
        </p:nvSpPr>
        <p:spPr/>
        <p:txBody>
          <a:bodyPr/>
          <a:lstStyle/>
          <a:p>
            <a:fld id="{490AD8A2-07E5-465C-9C44-9F9F9187BFD0}" type="slidenum">
              <a:rPr lang="en-GB" smtClean="0"/>
              <a:t>54</a:t>
            </a:fld>
            <a:endParaRPr lang="en-GB"/>
          </a:p>
        </p:txBody>
      </p:sp>
    </p:spTree>
    <p:extLst>
      <p:ext uri="{BB962C8B-B14F-4D97-AF65-F5344CB8AC3E}">
        <p14:creationId xmlns:p14="http://schemas.microsoft.com/office/powerpoint/2010/main" val="414092324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t>Principal components are constructed as mathematical transformations of the input variables. Each is an uncorrelated, linear combination of original input variables. </a:t>
            </a:r>
            <a:r>
              <a:rPr lang="en-GB" dirty="0"/>
              <a:t>The components can be written as a sum of loadings onto variables, </a:t>
            </a:r>
          </a:p>
          <a:p>
            <a:r>
              <a:rPr lang="en-GB" sz="1200" dirty="0"/>
              <a:t>e.g. </a:t>
            </a:r>
            <a:r>
              <a:rPr lang="en-GB" sz="1200" dirty="0" err="1"/>
              <a:t>Xx</a:t>
            </a:r>
            <a:r>
              <a:rPr lang="en-GB" sz="1200" dirty="0"/>
              <a:t>,  where </a:t>
            </a:r>
            <a:r>
              <a:rPr lang="en-GB" dirty="0"/>
              <a:t>e.g. a1, b1, c1 are called as loadings</a:t>
            </a:r>
            <a:endParaRPr lang="en-GB" sz="1200" dirty="0"/>
          </a:p>
          <a:p>
            <a:r>
              <a:rPr lang="en-GB" sz="1200" dirty="0"/>
              <a:t>The coefficients of such a linear combination are the eigenvectors of the correlation or covariance matrix. </a:t>
            </a:r>
          </a:p>
          <a:p>
            <a:r>
              <a:rPr lang="en-GB" sz="1200" dirty="0"/>
              <a:t>The principal components are sorted by descending order of the eigenvalues. </a:t>
            </a:r>
          </a:p>
          <a:p>
            <a:r>
              <a:rPr lang="en-GB" sz="1200" dirty="0"/>
              <a:t>The eigenvalues represent the variances of the principal components.</a:t>
            </a:r>
            <a:endParaRPr lang="en-GB" dirty="0"/>
          </a:p>
          <a:p>
            <a:endParaRPr lang="en-GB" dirty="0"/>
          </a:p>
          <a:p>
            <a:r>
              <a:rPr lang="en-GB" dirty="0"/>
              <a:t>PCA is by far the most popular dimensionality reduction technique, especially if there are many </a:t>
            </a:r>
            <a:r>
              <a:rPr lang="en-GB" dirty="0" err="1"/>
              <a:t>many</a:t>
            </a:r>
            <a:r>
              <a:rPr lang="en-GB" dirty="0"/>
              <a:t> attributes, like million of attributes, then we can just use 100 PCs to capture their variance, as A small number of principal components can be kept to explain a lot of the variation in the data cloud. </a:t>
            </a:r>
          </a:p>
          <a:p>
            <a:endParaRPr lang="en-GB" dirty="0"/>
          </a:p>
          <a:p>
            <a:r>
              <a:rPr lang="en-GB" dirty="0"/>
              <a:t>But the disadvantage is that it’s Difficult or impossible to interpret the constructed principal components. </a:t>
            </a:r>
          </a:p>
        </p:txBody>
      </p:sp>
      <p:sp>
        <p:nvSpPr>
          <p:cNvPr id="4" name="Slide Number Placeholder 3"/>
          <p:cNvSpPr>
            <a:spLocks noGrp="1"/>
          </p:cNvSpPr>
          <p:nvPr>
            <p:ph type="sldNum" sz="quarter" idx="5"/>
          </p:nvPr>
        </p:nvSpPr>
        <p:spPr/>
        <p:txBody>
          <a:bodyPr/>
          <a:lstStyle/>
          <a:p>
            <a:fld id="{490AD8A2-07E5-465C-9C44-9F9F9187BFD0}" type="slidenum">
              <a:rPr lang="en-GB" smtClean="0"/>
              <a:t>55</a:t>
            </a:fld>
            <a:endParaRPr lang="en-GB"/>
          </a:p>
        </p:txBody>
      </p:sp>
    </p:spTree>
    <p:extLst>
      <p:ext uri="{BB962C8B-B14F-4D97-AF65-F5344CB8AC3E}">
        <p14:creationId xmlns:p14="http://schemas.microsoft.com/office/powerpoint/2010/main" val="134526078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terms of numerosity reduction. On the one hand is </a:t>
            </a:r>
            <a:r>
              <a:rPr lang="en-GB" sz="1200" b="1" dirty="0"/>
              <a:t>Non-parametric methods</a:t>
            </a:r>
            <a:r>
              <a:rPr lang="en-GB" sz="1200" b="0" dirty="0"/>
              <a:t>, where we do </a:t>
            </a:r>
            <a:r>
              <a:rPr lang="en-GB" sz="1200" dirty="0"/>
              <a:t>not assume models. Common methods include Sampling, clustering, histograms, etc. </a:t>
            </a:r>
          </a:p>
          <a:p>
            <a:endParaRPr lang="en-GB" sz="1200" dirty="0"/>
          </a:p>
          <a:p>
            <a:r>
              <a:rPr lang="en-GB" sz="1200" b="0" dirty="0"/>
              <a:t>On the other hand is </a:t>
            </a:r>
            <a:r>
              <a:rPr lang="en-GB" sz="1200" b="1" dirty="0"/>
              <a:t>Parametric methods </a:t>
            </a:r>
            <a:r>
              <a:rPr lang="en-GB" sz="1200" b="0" dirty="0"/>
              <a:t>where we </a:t>
            </a:r>
            <a:r>
              <a:rPr lang="en-GB" sz="1200" dirty="0"/>
              <a:t>Assume the data fits some model, estimate model parameters, store only the parameters, and discard the data (except possible outliers) E.g. regression, log-linear models</a:t>
            </a:r>
          </a:p>
          <a:p>
            <a:endParaRPr lang="en-GB" dirty="0"/>
          </a:p>
        </p:txBody>
      </p:sp>
      <p:sp>
        <p:nvSpPr>
          <p:cNvPr id="4" name="Slide Number Placeholder 3"/>
          <p:cNvSpPr>
            <a:spLocks noGrp="1"/>
          </p:cNvSpPr>
          <p:nvPr>
            <p:ph type="sldNum" sz="quarter" idx="5"/>
          </p:nvPr>
        </p:nvSpPr>
        <p:spPr/>
        <p:txBody>
          <a:bodyPr/>
          <a:lstStyle/>
          <a:p>
            <a:fld id="{490AD8A2-07E5-465C-9C44-9F9F9187BFD0}" type="slidenum">
              <a:rPr lang="en-GB" smtClean="0"/>
              <a:t>56</a:t>
            </a:fld>
            <a:endParaRPr lang="en-GB"/>
          </a:p>
        </p:txBody>
      </p:sp>
    </p:spTree>
    <p:extLst>
      <p:ext uri="{BB962C8B-B14F-4D97-AF65-F5344CB8AC3E}">
        <p14:creationId xmlns:p14="http://schemas.microsoft.com/office/powerpoint/2010/main" val="149812135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2800" dirty="0"/>
              <a:t>For the reason of time, I can just expand on Sampling methods, which is the most common one I think. </a:t>
            </a:r>
          </a:p>
          <a:p>
            <a:r>
              <a:rPr lang="en-GB" sz="2800" dirty="0"/>
              <a:t>Sampling means obtaining a small set of samples to represent the whole data set (assuming that the computational complexity is potentially sub-linear to the size of the data) </a:t>
            </a:r>
          </a:p>
          <a:p>
            <a:r>
              <a:rPr lang="en-GB" sz="2600" dirty="0"/>
              <a:t>Simple random sampling means There is an equal probability of selecting any particular object </a:t>
            </a:r>
          </a:p>
          <a:p>
            <a:r>
              <a:rPr lang="en-GB" sz="2600" dirty="0"/>
              <a:t>Sampling without replacement means that Once an object is selected, it is removed from the population </a:t>
            </a:r>
          </a:p>
          <a:p>
            <a:r>
              <a:rPr lang="en-GB" sz="2600" dirty="0"/>
              <a:t>Whereas Sampling with replacement means A selected object is not removed from the population </a:t>
            </a:r>
          </a:p>
          <a:p>
            <a:r>
              <a:rPr lang="en-GB" sz="2600" dirty="0"/>
              <a:t>Last but not least is Stratified sampling: where it is required to Approximate the percentage of each class in the overall database before drawing the samples. It is usually Used in conjunction with skewed data</a:t>
            </a:r>
          </a:p>
          <a:p>
            <a:endParaRPr lang="en-GB" dirty="0"/>
          </a:p>
        </p:txBody>
      </p:sp>
      <p:sp>
        <p:nvSpPr>
          <p:cNvPr id="4" name="Slide Number Placeholder 3"/>
          <p:cNvSpPr>
            <a:spLocks noGrp="1"/>
          </p:cNvSpPr>
          <p:nvPr>
            <p:ph type="sldNum" sz="quarter" idx="5"/>
          </p:nvPr>
        </p:nvSpPr>
        <p:spPr/>
        <p:txBody>
          <a:bodyPr/>
          <a:lstStyle/>
          <a:p>
            <a:fld id="{490AD8A2-07E5-465C-9C44-9F9F9187BFD0}" type="slidenum">
              <a:rPr lang="en-GB" smtClean="0"/>
              <a:t>57</a:t>
            </a:fld>
            <a:endParaRPr lang="en-GB"/>
          </a:p>
        </p:txBody>
      </p:sp>
    </p:spTree>
    <p:extLst>
      <p:ext uri="{BB962C8B-B14F-4D97-AF65-F5344CB8AC3E}">
        <p14:creationId xmlns:p14="http://schemas.microsoft.com/office/powerpoint/2010/main" val="310165295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GB" altLang="zh-CN" dirty="0"/>
              <a:t>So that’s it for data reduction. The last section of today is data transformation. </a:t>
            </a:r>
            <a:endParaRPr lang="zh-CN" altLang="en-US" dirty="0"/>
          </a:p>
        </p:txBody>
      </p:sp>
      <p:sp>
        <p:nvSpPr>
          <p:cNvPr id="4" name="灯片编号占位符 3"/>
          <p:cNvSpPr>
            <a:spLocks noGrp="1"/>
          </p:cNvSpPr>
          <p:nvPr>
            <p:ph type="sldNum" sz="quarter" idx="5"/>
          </p:nvPr>
        </p:nvSpPr>
        <p:spPr/>
        <p:txBody>
          <a:bodyPr/>
          <a:lstStyle/>
          <a:p>
            <a:fld id="{70B0AB28-7214-4921-9AEE-40B3256049C0}" type="slidenum">
              <a:rPr lang="en-GB" smtClean="0"/>
              <a:t>58</a:t>
            </a:fld>
            <a:endParaRPr lang="en-GB"/>
          </a:p>
        </p:txBody>
      </p:sp>
    </p:spTree>
    <p:extLst>
      <p:ext uri="{BB962C8B-B14F-4D97-AF65-F5344CB8AC3E}">
        <p14:creationId xmlns:p14="http://schemas.microsoft.com/office/powerpoint/2010/main" val="80335936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2800" dirty="0"/>
              <a:t>Data transformation is A function that maps the entire set of values of a given attribute to a new set of replacement values, Such that each old value can be identified with one of the new values. It’s very helpful and necessary if you have features at different scale, e.g. weight and income of a person. Many actions, like PCA requires normalisations in advance to guarantee their performance. </a:t>
            </a:r>
          </a:p>
          <a:p>
            <a:endParaRPr lang="en-GB" sz="2800" dirty="0"/>
          </a:p>
          <a:p>
            <a:r>
              <a:rPr lang="en-GB" sz="2800" dirty="0"/>
              <a:t>Relevant methods: is Normalisation/ Standardisation: which scales data to fall within a smaller, specified range, including </a:t>
            </a:r>
          </a:p>
          <a:p>
            <a:pPr marL="342900" lvl="1" indent="0">
              <a:buNone/>
            </a:pPr>
            <a:r>
              <a:rPr lang="en-GB" sz="2600" dirty="0"/>
              <a:t>» min-max normalisation </a:t>
            </a:r>
          </a:p>
          <a:p>
            <a:pPr marL="342900" lvl="1" indent="0">
              <a:buNone/>
            </a:pPr>
            <a:r>
              <a:rPr lang="en-GB" sz="2600" dirty="0"/>
              <a:t>» z-score normalisation </a:t>
            </a:r>
          </a:p>
          <a:p>
            <a:pPr marL="342900" lvl="1" indent="0">
              <a:buNone/>
            </a:pPr>
            <a:r>
              <a:rPr lang="en-GB" sz="2600" dirty="0"/>
              <a:t>» normalisation by decimal scaling</a:t>
            </a:r>
          </a:p>
          <a:p>
            <a:endParaRPr lang="en-GB" dirty="0"/>
          </a:p>
        </p:txBody>
      </p:sp>
      <p:sp>
        <p:nvSpPr>
          <p:cNvPr id="4" name="Slide Number Placeholder 3"/>
          <p:cNvSpPr>
            <a:spLocks noGrp="1"/>
          </p:cNvSpPr>
          <p:nvPr>
            <p:ph type="sldNum" sz="quarter" idx="5"/>
          </p:nvPr>
        </p:nvSpPr>
        <p:spPr/>
        <p:txBody>
          <a:bodyPr/>
          <a:lstStyle/>
          <a:p>
            <a:fld id="{490AD8A2-07E5-465C-9C44-9F9F9187BFD0}" type="slidenum">
              <a:rPr lang="en-GB" smtClean="0"/>
              <a:t>59</a:t>
            </a:fld>
            <a:endParaRPr lang="en-GB"/>
          </a:p>
        </p:txBody>
      </p:sp>
    </p:spTree>
    <p:extLst>
      <p:ext uri="{BB962C8B-B14F-4D97-AF65-F5344CB8AC3E}">
        <p14:creationId xmlns:p14="http://schemas.microsoft.com/office/powerpoint/2010/main" val="411078674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dirty="0"/>
              <a:t>There are several different Data Transformation Methods, each for different purposes. </a:t>
            </a:r>
          </a:p>
          <a:p>
            <a:r>
              <a:rPr lang="en-GB" sz="1200" dirty="0"/>
              <a:t>e.g. Standardise numeric values so that all numeric values are replaced by the notion of “how far is this value from the average?” Standardisation is useful, although it sometimes has no effect on the results (such as for decision trees and regression) </a:t>
            </a:r>
          </a:p>
          <a:p>
            <a:r>
              <a:rPr lang="en-GB" sz="1200" dirty="0"/>
              <a:t>We can also Change counts into percentages, Translate dates to durations, Capture trends with ratios, differences, etc. </a:t>
            </a:r>
          </a:p>
          <a:p>
            <a:r>
              <a:rPr lang="en-GB" sz="1200" dirty="0"/>
              <a:t>And also Replace categorical values with appropriate numeric values, as many techniques work better with numeric values</a:t>
            </a:r>
          </a:p>
          <a:p>
            <a:endParaRPr lang="en-GB" sz="1200" dirty="0"/>
          </a:p>
          <a:p>
            <a:r>
              <a:rPr lang="en-GB" sz="1200" dirty="0"/>
              <a:t>The example on the left is transform year into age if the current year is 2018. and on the left, the rating a to g can be transformed to the median scores of their respective band. </a:t>
            </a:r>
            <a:endParaRPr lang="en-GB" dirty="0"/>
          </a:p>
        </p:txBody>
      </p:sp>
      <p:sp>
        <p:nvSpPr>
          <p:cNvPr id="4" name="Slide Number Placeholder 3"/>
          <p:cNvSpPr>
            <a:spLocks noGrp="1"/>
          </p:cNvSpPr>
          <p:nvPr>
            <p:ph type="sldNum" sz="quarter" idx="5"/>
          </p:nvPr>
        </p:nvSpPr>
        <p:spPr/>
        <p:txBody>
          <a:bodyPr/>
          <a:lstStyle/>
          <a:p>
            <a:fld id="{490AD8A2-07E5-465C-9C44-9F9F9187BFD0}" type="slidenum">
              <a:rPr lang="en-GB" smtClean="0"/>
              <a:t>60</a:t>
            </a:fld>
            <a:endParaRPr lang="en-GB"/>
          </a:p>
        </p:txBody>
      </p:sp>
    </p:spTree>
    <p:extLst>
      <p:ext uri="{BB962C8B-B14F-4D97-AF65-F5344CB8AC3E}">
        <p14:creationId xmlns:p14="http://schemas.microsoft.com/office/powerpoint/2010/main" val="365522515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t>We can also transform data bring information to the surface, simply by using mathematical functions, such as logs, reciprocal, or square root, for “</a:t>
            </a:r>
            <a:r>
              <a:rPr lang="en-GB" sz="1200" dirty="0">
                <a:solidFill>
                  <a:srgbClr val="0000D4"/>
                </a:solidFill>
              </a:rPr>
              <a:t>stretching</a:t>
            </a:r>
            <a:r>
              <a:rPr lang="en-GB" sz="1200" dirty="0"/>
              <a:t>” and “</a:t>
            </a:r>
            <a:r>
              <a:rPr lang="en-GB" sz="1200" dirty="0">
                <a:solidFill>
                  <a:srgbClr val="0000D4"/>
                </a:solidFill>
              </a:rPr>
              <a:t>squishing</a:t>
            </a:r>
            <a:r>
              <a:rPr lang="en-GB" sz="1200" dirty="0"/>
              <a:t>”  data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t>Here’s another example of using logarithm to zoom in the patterns of the data. </a:t>
            </a:r>
          </a:p>
          <a:p>
            <a:endParaRPr lang="en-GB" dirty="0"/>
          </a:p>
        </p:txBody>
      </p:sp>
      <p:sp>
        <p:nvSpPr>
          <p:cNvPr id="4" name="Slide Number Placeholder 3"/>
          <p:cNvSpPr>
            <a:spLocks noGrp="1"/>
          </p:cNvSpPr>
          <p:nvPr>
            <p:ph type="sldNum" sz="quarter" idx="5"/>
          </p:nvPr>
        </p:nvSpPr>
        <p:spPr/>
        <p:txBody>
          <a:bodyPr/>
          <a:lstStyle/>
          <a:p>
            <a:fld id="{490AD8A2-07E5-465C-9C44-9F9F9187BFD0}" type="slidenum">
              <a:rPr lang="en-GB" smtClean="0"/>
              <a:t>61</a:t>
            </a:fld>
            <a:endParaRPr lang="en-GB"/>
          </a:p>
        </p:txBody>
      </p:sp>
    </p:spTree>
    <p:extLst>
      <p:ext uri="{BB962C8B-B14F-4D97-AF65-F5344CB8AC3E}">
        <p14:creationId xmlns:p14="http://schemas.microsoft.com/office/powerpoint/2010/main" val="1672327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fontAlgn="base"/>
            <a:r>
              <a:rPr lang="en-GB" b="0" dirty="0">
                <a:solidFill>
                  <a:srgbClr val="555555"/>
                </a:solidFill>
                <a:effectLst/>
                <a:latin typeface="Helvetica Neue"/>
              </a:rPr>
              <a:t>One hot encoding is a very common data transformation. Where </a:t>
            </a:r>
            <a:r>
              <a:rPr lang="en-GB" sz="1200" dirty="0"/>
              <a:t>binary variables are used to replace a categorical feature</a:t>
            </a:r>
            <a:r>
              <a:rPr lang="en-GB" b="0" dirty="0">
                <a:solidFill>
                  <a:srgbClr val="555555"/>
                </a:solidFill>
                <a:effectLst/>
                <a:latin typeface="Helvetica Neue"/>
              </a:rPr>
              <a:t> </a:t>
            </a:r>
          </a:p>
          <a:p>
            <a:endParaRPr lang="en-GB" dirty="0"/>
          </a:p>
          <a:p>
            <a:pPr algn="l" fontAlgn="base"/>
            <a:r>
              <a:rPr lang="en-GB" b="0" dirty="0">
                <a:solidFill>
                  <a:srgbClr val="555555"/>
                </a:solidFill>
                <a:effectLst/>
                <a:latin typeface="Helvetica Neue"/>
              </a:rPr>
              <a:t>Some algorithms can work with categorical data </a:t>
            </a:r>
            <a:r>
              <a:rPr lang="en-GB" b="0" dirty="0" err="1">
                <a:solidFill>
                  <a:srgbClr val="555555"/>
                </a:solidFill>
                <a:effectLst/>
                <a:latin typeface="Helvetica Neue"/>
              </a:rPr>
              <a:t>directly.For</a:t>
            </a:r>
            <a:r>
              <a:rPr lang="en-GB" b="0" dirty="0">
                <a:solidFill>
                  <a:srgbClr val="555555"/>
                </a:solidFill>
                <a:effectLst/>
                <a:latin typeface="Helvetica Neue"/>
              </a:rPr>
              <a:t> example, a decision tree.</a:t>
            </a:r>
          </a:p>
          <a:p>
            <a:pPr algn="l" fontAlgn="base"/>
            <a:r>
              <a:rPr lang="en-GB" b="0" dirty="0">
                <a:solidFill>
                  <a:srgbClr val="555555"/>
                </a:solidFill>
                <a:effectLst/>
                <a:latin typeface="Helvetica Neue"/>
              </a:rPr>
              <a:t>But Many machine learning algorithms cannot operate on label data directly. They require all input variables and output variables to be numeric. This means that categorical data must be converted to a numerical form. e.g. here the 4 categories are transformed into 4 new attributes. </a:t>
            </a:r>
          </a:p>
          <a:p>
            <a:pPr algn="l" fontAlgn="base"/>
            <a:r>
              <a:rPr lang="en-GB" b="0" dirty="0">
                <a:solidFill>
                  <a:srgbClr val="555555"/>
                </a:solidFill>
                <a:effectLst/>
                <a:latin typeface="Helvetica Neue"/>
              </a:rPr>
              <a:t>If the categorical variable is an output variable, you may also want to convert predictions by the model back into a categorical form in order to present them or use them in some application.</a:t>
            </a:r>
          </a:p>
          <a:p>
            <a:endParaRPr lang="en-GB" dirty="0"/>
          </a:p>
        </p:txBody>
      </p:sp>
      <p:sp>
        <p:nvSpPr>
          <p:cNvPr id="4" name="Slide Number Placeholder 3"/>
          <p:cNvSpPr>
            <a:spLocks noGrp="1"/>
          </p:cNvSpPr>
          <p:nvPr>
            <p:ph type="sldNum" sz="quarter" idx="5"/>
          </p:nvPr>
        </p:nvSpPr>
        <p:spPr/>
        <p:txBody>
          <a:bodyPr/>
          <a:lstStyle/>
          <a:p>
            <a:fld id="{490AD8A2-07E5-465C-9C44-9F9F9187BFD0}" type="slidenum">
              <a:rPr lang="en-GB" smtClean="0"/>
              <a:t>62</a:t>
            </a:fld>
            <a:endParaRPr lang="en-GB"/>
          </a:p>
        </p:txBody>
      </p:sp>
    </p:spTree>
    <p:extLst>
      <p:ext uri="{BB962C8B-B14F-4D97-AF65-F5344CB8AC3E}">
        <p14:creationId xmlns:p14="http://schemas.microsoft.com/office/powerpoint/2010/main" val="24952224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And the </a:t>
            </a:r>
            <a:r>
              <a:rPr lang="en-US" altLang="zh-CN" dirty="0" err="1"/>
              <a:t>organisations</a:t>
            </a:r>
            <a:r>
              <a:rPr lang="en-US" altLang="zh-CN" dirty="0"/>
              <a:t> all know that the raw data itself is not a treasure. Only if data is attached with good preparation and proper analytics, it can then provide actionable knowledge, so that we can get insights or findings that we want. </a:t>
            </a:r>
          </a:p>
          <a:p>
            <a:endParaRPr lang="en-US" altLang="zh-CN" b="0" i="0" dirty="0">
              <a:solidFill>
                <a:srgbClr val="292929"/>
              </a:solidFill>
              <a:effectLst/>
              <a:latin typeface="charter"/>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altLang="zh-CN" sz="1200" kern="100" dirty="0">
                <a:effectLst/>
                <a:ea typeface="等线" panose="02010600030101010101" pitchFamily="2" charset="-122"/>
                <a:cs typeface="Arial" panose="020B0604020202020204" pitchFamily="34" charset="0"/>
              </a:rPr>
              <a:t>The companies in real world, especially the big, international ones, put much effort in thinking about how to use data or provide more service around data. E.g. you may have heard of Google trends, some scholars use it to track the change of popularity of something that they want to study.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altLang="zh-CN" sz="1200" kern="100" dirty="0">
              <a:effectLst/>
              <a:ea typeface="等线" panose="02010600030101010101" pitchFamily="2" charset="-122"/>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altLang="zh-CN" sz="1200" kern="100" dirty="0">
                <a:effectLst/>
                <a:ea typeface="等线" panose="02010600030101010101" pitchFamily="2" charset="-122"/>
                <a:cs typeface="Arial" panose="020B0604020202020204" pitchFamily="34" charset="0"/>
              </a:rPr>
              <a:t>And also, </a:t>
            </a:r>
            <a:r>
              <a:rPr lang="en-GB" altLang="zh-CN" sz="1200" kern="100" dirty="0">
                <a:ea typeface="等线" panose="02010600030101010101" pitchFamily="2" charset="-122"/>
                <a:cs typeface="Arial" panose="020B0604020202020204" pitchFamily="34" charset="0"/>
              </a:rPr>
              <a:t>d</a:t>
            </a:r>
            <a:r>
              <a:rPr lang="en-GB" altLang="zh-CN" sz="1200" kern="100" dirty="0">
                <a:effectLst/>
                <a:ea typeface="等线" panose="02010600030101010101" pitchFamily="2" charset="-122"/>
                <a:cs typeface="Arial" panose="020B0604020202020204" pitchFamily="34" charset="0"/>
              </a:rPr>
              <a:t>igital banking, where you can find a personalised page or reports within the banks app in your </a:t>
            </a:r>
            <a:r>
              <a:rPr lang="en-GB" altLang="zh-CN" sz="1200" kern="100" dirty="0" err="1">
                <a:effectLst/>
                <a:ea typeface="等线" panose="02010600030101010101" pitchFamily="2" charset="-122"/>
                <a:cs typeface="Arial" panose="020B0604020202020204" pitchFamily="34" charset="0"/>
              </a:rPr>
              <a:t>cellphones</a:t>
            </a:r>
            <a:endParaRPr lang="en-GB" altLang="zh-CN" sz="1200" kern="100" dirty="0">
              <a:effectLst/>
              <a:ea typeface="等线" panose="02010600030101010101" pitchFamily="2" charset="-122"/>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altLang="zh-CN" sz="1200" kern="100" dirty="0">
              <a:effectLst/>
              <a:ea typeface="等线" panose="02010600030101010101" pitchFamily="2" charset="-122"/>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altLang="zh-CN" sz="1200" kern="100" dirty="0">
                <a:effectLst/>
                <a:ea typeface="等线" panose="02010600030101010101" pitchFamily="2" charset="-122"/>
                <a:cs typeface="Arial" panose="020B0604020202020204" pitchFamily="34" charset="0"/>
              </a:rPr>
              <a:t>And </a:t>
            </a:r>
            <a:r>
              <a:rPr lang="en-GB" altLang="zh-CN" sz="1200" kern="100" dirty="0" err="1">
                <a:effectLst/>
                <a:ea typeface="等线" panose="02010600030101010101" pitchFamily="2" charset="-122"/>
                <a:cs typeface="Arial" panose="020B0604020202020204" pitchFamily="34" charset="0"/>
              </a:rPr>
              <a:t>Youtube</a:t>
            </a:r>
            <a:r>
              <a:rPr lang="en-GB" altLang="zh-CN" sz="1200" kern="100" dirty="0">
                <a:effectLst/>
                <a:ea typeface="等线" panose="02010600030101010101" pitchFamily="2" charset="-122"/>
                <a:cs typeface="Arial" panose="020B0604020202020204" pitchFamily="34" charset="0"/>
              </a:rPr>
              <a:t> analysis, many youtubers use it to see what kind of content will make them lose their audience so that they can avoid it next time,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altLang="zh-CN" sz="1200" kern="100" dirty="0">
              <a:effectLst/>
              <a:ea typeface="等线" panose="02010600030101010101" pitchFamily="2" charset="-122"/>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altLang="zh-CN" sz="1200" kern="100" dirty="0">
                <a:effectLst/>
                <a:ea typeface="等线" panose="02010600030101010101" pitchFamily="2" charset="-122"/>
                <a:cs typeface="Arial" panose="020B0604020202020204" pitchFamily="34" charset="0"/>
              </a:rPr>
              <a:t>And also, a typical example is Amazon recommendation. When you log into your amazon account, you can always see a lot of automatic recommendations for you that allure you to make the orders. They are all based on you past searches and purchases.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altLang="zh-CN" sz="1200" kern="100" dirty="0">
              <a:effectLst/>
              <a:ea typeface="等线" panose="02010600030101010101" pitchFamily="2" charset="-122"/>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altLang="zh-CN" sz="1200" kern="100" dirty="0">
                <a:effectLst/>
                <a:ea typeface="等线" panose="02010600030101010101" pitchFamily="2" charset="-122"/>
                <a:cs typeface="Arial" panose="020B0604020202020204" pitchFamily="34" charset="0"/>
              </a:rPr>
              <a:t>In some sense, we can say that the world nowadays is full of pitfalls. As your data is almost recorded every second, the businesses will collect the data, analyse them and then create more strategic presentations or products to attract your attention.  And you find yourself spend more time and money on them.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altLang="zh-CN" sz="1200" kern="100" dirty="0">
                <a:effectLst/>
                <a:ea typeface="等线" panose="02010600030101010101" pitchFamily="2" charset="-122"/>
                <a:cs typeface="Arial" panose="020B0604020202020204" pitchFamily="34" charset="0"/>
              </a:rPr>
              <a:t>And without doubts, this phenomenon going to be more and more severe in the following decades. </a:t>
            </a:r>
            <a:endParaRPr lang="zh-CN" altLang="zh-CN" sz="1200" kern="100" dirty="0">
              <a:effectLst/>
              <a:ea typeface="等线" panose="02010600030101010101" pitchFamily="2" charset="-122"/>
              <a:cs typeface="Arial" panose="020B0604020202020204" pitchFamily="34" charset="0"/>
            </a:endParaRPr>
          </a:p>
          <a:p>
            <a:endParaRPr lang="zh-CN" altLang="en-US" dirty="0"/>
          </a:p>
        </p:txBody>
      </p:sp>
      <p:sp>
        <p:nvSpPr>
          <p:cNvPr id="4" name="灯片编号占位符 3"/>
          <p:cNvSpPr>
            <a:spLocks noGrp="1"/>
          </p:cNvSpPr>
          <p:nvPr>
            <p:ph type="sldNum" sz="quarter" idx="5"/>
          </p:nvPr>
        </p:nvSpPr>
        <p:spPr/>
        <p:txBody>
          <a:bodyPr/>
          <a:lstStyle/>
          <a:p>
            <a:fld id="{70B0AB28-7214-4921-9AEE-40B3256049C0}" type="slidenum">
              <a:rPr lang="en-GB" smtClean="0"/>
              <a:t>8</a:t>
            </a:fld>
            <a:endParaRPr lang="en-GB"/>
          </a:p>
        </p:txBody>
      </p:sp>
    </p:spTree>
    <p:extLst>
      <p:ext uri="{BB962C8B-B14F-4D97-AF65-F5344CB8AC3E}">
        <p14:creationId xmlns:p14="http://schemas.microsoft.com/office/powerpoint/2010/main" val="42627519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EA4335"/>
                </a:solidFill>
                <a:effectLst/>
                <a:latin typeface="arial" panose="020B0604020202020204" pitchFamily="34" charset="0"/>
              </a:rPr>
              <a:t>Min</a:t>
            </a:r>
            <a:r>
              <a:rPr lang="en-GB" b="0" i="0" dirty="0">
                <a:solidFill>
                  <a:srgbClr val="202124"/>
                </a:solidFill>
                <a:effectLst/>
                <a:latin typeface="arial" panose="020B0604020202020204" pitchFamily="34" charset="0"/>
              </a:rPr>
              <a:t>-</a:t>
            </a:r>
            <a:r>
              <a:rPr lang="en-GB" b="0" i="0" dirty="0">
                <a:solidFill>
                  <a:srgbClr val="EA4335"/>
                </a:solidFill>
                <a:effectLst/>
                <a:latin typeface="arial" panose="020B0604020202020204" pitchFamily="34" charset="0"/>
              </a:rPr>
              <a:t>max normalization</a:t>
            </a:r>
            <a:r>
              <a:rPr lang="en-GB" b="0" i="0" dirty="0">
                <a:solidFill>
                  <a:srgbClr val="202124"/>
                </a:solidFill>
                <a:effectLst/>
                <a:latin typeface="arial" panose="020B0604020202020204" pitchFamily="34" charset="0"/>
              </a:rPr>
              <a:t> is one of the most common ways to </a:t>
            </a:r>
            <a:r>
              <a:rPr lang="en-GB" b="0" i="0" dirty="0">
                <a:solidFill>
                  <a:srgbClr val="EA4335"/>
                </a:solidFill>
                <a:effectLst/>
                <a:latin typeface="arial" panose="020B0604020202020204" pitchFamily="34" charset="0"/>
              </a:rPr>
              <a:t>normalize</a:t>
            </a:r>
            <a:r>
              <a:rPr lang="en-GB" b="0" i="0" dirty="0">
                <a:solidFill>
                  <a:srgbClr val="202124"/>
                </a:solidFill>
                <a:effectLst/>
                <a:latin typeface="arial" panose="020B0604020202020204" pitchFamily="34" charset="0"/>
              </a:rPr>
              <a:t> data. For every feature, the minimum value of that feature gets transformed into a 0, the </a:t>
            </a:r>
            <a:r>
              <a:rPr lang="en-GB" b="0" i="0" dirty="0">
                <a:solidFill>
                  <a:srgbClr val="EA4335"/>
                </a:solidFill>
                <a:effectLst/>
                <a:latin typeface="arial" panose="020B0604020202020204" pitchFamily="34" charset="0"/>
              </a:rPr>
              <a:t>maximum</a:t>
            </a:r>
            <a:r>
              <a:rPr lang="en-GB" b="0" i="0" dirty="0">
                <a:solidFill>
                  <a:srgbClr val="202124"/>
                </a:solidFill>
                <a:effectLst/>
                <a:latin typeface="arial" panose="020B0604020202020204" pitchFamily="34" charset="0"/>
              </a:rPr>
              <a:t> value gets transformed into a 1, and every other value gets transformed into a decimal between 0 and 1</a:t>
            </a:r>
          </a:p>
          <a:p>
            <a:endParaRPr lang="en-GB" b="0" i="0" dirty="0">
              <a:solidFill>
                <a:srgbClr val="202124"/>
              </a:solidFill>
              <a:effectLst/>
              <a:latin typeface="arial" panose="020B0604020202020204" pitchFamily="34" charset="0"/>
            </a:endParaRPr>
          </a:p>
          <a:p>
            <a:r>
              <a:rPr lang="en-GB" sz="1200" dirty="0"/>
              <a:t>For Example – if the min of income is £12,000, and the max is £98,000, then we map the two boundaries into 0.0 – 1.0, and thus £73,600 is transformed to: 0.716</a:t>
            </a:r>
          </a:p>
          <a:p>
            <a:endParaRPr lang="en-GB" dirty="0"/>
          </a:p>
        </p:txBody>
      </p:sp>
      <p:sp>
        <p:nvSpPr>
          <p:cNvPr id="4" name="Slide Number Placeholder 3"/>
          <p:cNvSpPr>
            <a:spLocks noGrp="1"/>
          </p:cNvSpPr>
          <p:nvPr>
            <p:ph type="sldNum" sz="quarter" idx="5"/>
          </p:nvPr>
        </p:nvSpPr>
        <p:spPr/>
        <p:txBody>
          <a:bodyPr/>
          <a:lstStyle/>
          <a:p>
            <a:fld id="{490AD8A2-07E5-465C-9C44-9F9F9187BFD0}" type="slidenum">
              <a:rPr lang="en-GB" smtClean="0"/>
              <a:t>63</a:t>
            </a:fld>
            <a:endParaRPr lang="en-GB"/>
          </a:p>
        </p:txBody>
      </p:sp>
    </p:spTree>
    <p:extLst>
      <p:ext uri="{BB962C8B-B14F-4D97-AF65-F5344CB8AC3E}">
        <p14:creationId xmlns:p14="http://schemas.microsoft.com/office/powerpoint/2010/main" val="230968700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777777"/>
                </a:solidFill>
                <a:effectLst/>
                <a:latin typeface="PT Sans"/>
              </a:rPr>
              <a:t>Z-score normalisation is another common method. Simply put, a z-score (also called a </a:t>
            </a:r>
            <a:r>
              <a:rPr lang="en-GB" b="0" i="1" dirty="0">
                <a:solidFill>
                  <a:srgbClr val="777777"/>
                </a:solidFill>
                <a:effectLst/>
                <a:latin typeface="inherit"/>
              </a:rPr>
              <a:t>standard score</a:t>
            </a:r>
            <a:r>
              <a:rPr lang="en-GB" b="0" i="0" dirty="0">
                <a:solidFill>
                  <a:srgbClr val="777777"/>
                </a:solidFill>
                <a:effectLst/>
                <a:latin typeface="PT Sans"/>
              </a:rPr>
              <a:t>) gives you an idea of how far from the </a:t>
            </a:r>
            <a:r>
              <a:rPr lang="en-GB" b="0" i="0" u="none" strike="noStrike" dirty="0">
                <a:solidFill>
                  <a:srgbClr val="05A9C5"/>
                </a:solidFill>
                <a:effectLst/>
                <a:latin typeface="inherit"/>
                <a:hlinkClick r:id="rId3"/>
              </a:rPr>
              <a:t>mean</a:t>
            </a:r>
            <a:r>
              <a:rPr lang="en-GB" b="0" i="0" dirty="0">
                <a:solidFill>
                  <a:srgbClr val="777777"/>
                </a:solidFill>
                <a:effectLst/>
                <a:latin typeface="PT Sans"/>
              </a:rPr>
              <a:t> a data point is. But more technically </a:t>
            </a:r>
            <a:r>
              <a:rPr lang="en-GB" altLang="zh-CN" sz="1200" dirty="0"/>
              <a:t>it is </a:t>
            </a:r>
            <a:r>
              <a:rPr lang="en-GB" sz="1200" dirty="0"/>
              <a:t>The distance between the raw score and the population mean in the unit of the standard deviation </a:t>
            </a:r>
          </a:p>
          <a:p>
            <a:endParaRPr lang="en-GB" b="0" dirty="0"/>
          </a:p>
          <a:p>
            <a:r>
              <a:rPr lang="en-GB" b="0" dirty="0"/>
              <a:t>Given the example in last case, the mean is 54000 and std is 16000, therefore the income 73600 is transformed into 1.225</a:t>
            </a:r>
          </a:p>
        </p:txBody>
      </p:sp>
      <p:sp>
        <p:nvSpPr>
          <p:cNvPr id="4" name="Slide Number Placeholder 3"/>
          <p:cNvSpPr>
            <a:spLocks noGrp="1"/>
          </p:cNvSpPr>
          <p:nvPr>
            <p:ph type="sldNum" sz="quarter" idx="5"/>
          </p:nvPr>
        </p:nvSpPr>
        <p:spPr/>
        <p:txBody>
          <a:bodyPr/>
          <a:lstStyle/>
          <a:p>
            <a:fld id="{490AD8A2-07E5-465C-9C44-9F9F9187BFD0}" type="slidenum">
              <a:rPr lang="en-GB" smtClean="0"/>
              <a:t>64</a:t>
            </a:fld>
            <a:endParaRPr lang="en-GB"/>
          </a:p>
        </p:txBody>
      </p:sp>
    </p:spTree>
    <p:extLst>
      <p:ext uri="{BB962C8B-B14F-4D97-AF65-F5344CB8AC3E}">
        <p14:creationId xmlns:p14="http://schemas.microsoft.com/office/powerpoint/2010/main" val="180370069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Last but not least is normalisation by decimal scaling. It’s relatively more straightforward. The new value is equal to the old value divided by 10 to the </a:t>
            </a:r>
            <a:r>
              <a:rPr lang="en-GB" dirty="0" err="1"/>
              <a:t>jth</a:t>
            </a:r>
            <a:r>
              <a:rPr lang="en-GB" dirty="0"/>
              <a:t> power </a:t>
            </a:r>
            <a:r>
              <a:rPr lang="en-GB" sz="1200" dirty="0"/>
              <a:t>where </a:t>
            </a:r>
            <a:r>
              <a:rPr lang="en-GB" sz="1200" i="1" dirty="0"/>
              <a:t>j</a:t>
            </a:r>
            <a:r>
              <a:rPr lang="en-GB" sz="1200" dirty="0"/>
              <a:t> is the smallest integer such that Max of the absolute value of v’ is smaller than 1</a:t>
            </a:r>
          </a:p>
          <a:p>
            <a:endParaRPr lang="en-GB" sz="1200" dirty="0"/>
          </a:p>
          <a:p>
            <a:r>
              <a:rPr lang="en-GB" dirty="0"/>
              <a:t>e.g. given a set of values ranging from -772 to 821, we can divide each value by  </a:t>
            </a:r>
            <a:r>
              <a:rPr lang="en-GB" sz="2800" dirty="0"/>
              <a:t>1000 and then </a:t>
            </a:r>
            <a:r>
              <a:rPr lang="en-GB" sz="2600" dirty="0"/>
              <a:t>-28 is normalises to -.028  and 444 normalises to 0.444</a:t>
            </a:r>
          </a:p>
          <a:p>
            <a:endParaRPr lang="en-GB" dirty="0"/>
          </a:p>
        </p:txBody>
      </p:sp>
      <p:sp>
        <p:nvSpPr>
          <p:cNvPr id="4" name="Slide Number Placeholder 3"/>
          <p:cNvSpPr>
            <a:spLocks noGrp="1"/>
          </p:cNvSpPr>
          <p:nvPr>
            <p:ph type="sldNum" sz="quarter" idx="5"/>
          </p:nvPr>
        </p:nvSpPr>
        <p:spPr/>
        <p:txBody>
          <a:bodyPr/>
          <a:lstStyle/>
          <a:p>
            <a:fld id="{490AD8A2-07E5-465C-9C44-9F9F9187BFD0}" type="slidenum">
              <a:rPr lang="en-GB" smtClean="0"/>
              <a:t>65</a:t>
            </a:fld>
            <a:endParaRPr lang="en-GB"/>
          </a:p>
        </p:txBody>
      </p:sp>
    </p:spTree>
    <p:extLst>
      <p:ext uri="{BB962C8B-B14F-4D97-AF65-F5344CB8AC3E}">
        <p14:creationId xmlns:p14="http://schemas.microsoft.com/office/powerpoint/2010/main" val="197795221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aseline="0" dirty="0">
              <a:cs typeface="Calibri"/>
            </a:endParaRPr>
          </a:p>
        </p:txBody>
      </p:sp>
      <p:sp>
        <p:nvSpPr>
          <p:cNvPr id="4" name="Slide Number Placeholder 3"/>
          <p:cNvSpPr>
            <a:spLocks noGrp="1"/>
          </p:cNvSpPr>
          <p:nvPr>
            <p:ph type="sldNum" sz="quarter" idx="10"/>
          </p:nvPr>
        </p:nvSpPr>
        <p:spPr/>
        <p:txBody>
          <a:bodyPr/>
          <a:lstStyle/>
          <a:p>
            <a:fld id="{62145A11-D943-4F58-B77D-5E24EAC00F63}" type="slidenum">
              <a:rPr lang="en-GB" smtClean="0"/>
              <a:t>66</a:t>
            </a:fld>
            <a:endParaRPr lang="en-GB"/>
          </a:p>
        </p:txBody>
      </p:sp>
    </p:spTree>
    <p:extLst>
      <p:ext uri="{BB962C8B-B14F-4D97-AF65-F5344CB8AC3E}">
        <p14:creationId xmlns:p14="http://schemas.microsoft.com/office/powerpoint/2010/main" val="292800369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95D74495-12D2-6A47-A762-3590D56449EA}" type="slidenum">
              <a:rPr lang="en-US" smtClean="0"/>
              <a:t>68</a:t>
            </a:fld>
            <a:endParaRPr lang="en-US"/>
          </a:p>
        </p:txBody>
      </p:sp>
    </p:spTree>
    <p:extLst>
      <p:ext uri="{BB962C8B-B14F-4D97-AF65-F5344CB8AC3E}">
        <p14:creationId xmlns:p14="http://schemas.microsoft.com/office/powerpoint/2010/main" val="5187985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And the </a:t>
            </a:r>
            <a:r>
              <a:rPr lang="en-US" altLang="zh-CN" dirty="0" err="1"/>
              <a:t>organisations</a:t>
            </a:r>
            <a:r>
              <a:rPr lang="en-US" altLang="zh-CN" dirty="0"/>
              <a:t> all know that the raw data itself is not a treasure. Only if data is attached with good preparation and proper analytics, it can then provide actionable knowledge, so that we can get insights or findings that we want. </a:t>
            </a:r>
          </a:p>
          <a:p>
            <a:endParaRPr lang="en-US" altLang="zh-CN" b="0" i="0" dirty="0">
              <a:solidFill>
                <a:srgbClr val="292929"/>
              </a:solidFill>
              <a:effectLst/>
              <a:latin typeface="charter"/>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altLang="zh-CN" sz="1200" kern="100" dirty="0">
                <a:effectLst/>
                <a:ea typeface="等线" panose="02010600030101010101" pitchFamily="2" charset="-122"/>
                <a:cs typeface="Arial" panose="020B0604020202020204" pitchFamily="34" charset="0"/>
              </a:rPr>
              <a:t>The companies in real world, especially the big, international ones, put much effort in thinking about how to use data or provide more service around data. E.g. you may have heard of Google trends, some scholars use it to track the change of popularity of something that they want to study.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altLang="zh-CN" sz="1200" kern="100" dirty="0">
              <a:effectLst/>
              <a:ea typeface="等线" panose="02010600030101010101" pitchFamily="2" charset="-122"/>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altLang="zh-CN" sz="1200" kern="100" dirty="0">
                <a:effectLst/>
                <a:ea typeface="等线" panose="02010600030101010101" pitchFamily="2" charset="-122"/>
                <a:cs typeface="Arial" panose="020B0604020202020204" pitchFamily="34" charset="0"/>
              </a:rPr>
              <a:t>And also, </a:t>
            </a:r>
            <a:r>
              <a:rPr lang="en-GB" altLang="zh-CN" sz="1200" kern="100" dirty="0">
                <a:ea typeface="等线" panose="02010600030101010101" pitchFamily="2" charset="-122"/>
                <a:cs typeface="Arial" panose="020B0604020202020204" pitchFamily="34" charset="0"/>
              </a:rPr>
              <a:t>d</a:t>
            </a:r>
            <a:r>
              <a:rPr lang="en-GB" altLang="zh-CN" sz="1200" kern="100" dirty="0">
                <a:effectLst/>
                <a:ea typeface="等线" panose="02010600030101010101" pitchFamily="2" charset="-122"/>
                <a:cs typeface="Arial" panose="020B0604020202020204" pitchFamily="34" charset="0"/>
              </a:rPr>
              <a:t>igital banking, where you can find a personalised page or reports within the banks app in your </a:t>
            </a:r>
            <a:r>
              <a:rPr lang="en-GB" altLang="zh-CN" sz="1200" kern="100" dirty="0" err="1">
                <a:effectLst/>
                <a:ea typeface="等线" panose="02010600030101010101" pitchFamily="2" charset="-122"/>
                <a:cs typeface="Arial" panose="020B0604020202020204" pitchFamily="34" charset="0"/>
              </a:rPr>
              <a:t>cellphones</a:t>
            </a:r>
            <a:endParaRPr lang="en-GB" altLang="zh-CN" sz="1200" kern="100" dirty="0">
              <a:effectLst/>
              <a:ea typeface="等线" panose="02010600030101010101" pitchFamily="2" charset="-122"/>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altLang="zh-CN" sz="1200" kern="100" dirty="0">
              <a:effectLst/>
              <a:ea typeface="等线" panose="02010600030101010101" pitchFamily="2" charset="-122"/>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altLang="zh-CN" sz="1200" kern="100" dirty="0">
                <a:effectLst/>
                <a:ea typeface="等线" panose="02010600030101010101" pitchFamily="2" charset="-122"/>
                <a:cs typeface="Arial" panose="020B0604020202020204" pitchFamily="34" charset="0"/>
              </a:rPr>
              <a:t>And </a:t>
            </a:r>
            <a:r>
              <a:rPr lang="en-GB" altLang="zh-CN" sz="1200" kern="100" dirty="0" err="1">
                <a:effectLst/>
                <a:ea typeface="等线" panose="02010600030101010101" pitchFamily="2" charset="-122"/>
                <a:cs typeface="Arial" panose="020B0604020202020204" pitchFamily="34" charset="0"/>
              </a:rPr>
              <a:t>Youtube</a:t>
            </a:r>
            <a:r>
              <a:rPr lang="en-GB" altLang="zh-CN" sz="1200" kern="100" dirty="0">
                <a:effectLst/>
                <a:ea typeface="等线" panose="02010600030101010101" pitchFamily="2" charset="-122"/>
                <a:cs typeface="Arial" panose="020B0604020202020204" pitchFamily="34" charset="0"/>
              </a:rPr>
              <a:t> analysis, many youtubers use it to see what kind of content will make them lose their audience so that they can avoid it next time,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altLang="zh-CN" sz="1200" kern="100" dirty="0">
              <a:effectLst/>
              <a:ea typeface="等线" panose="02010600030101010101" pitchFamily="2" charset="-122"/>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altLang="zh-CN" sz="1200" kern="100" dirty="0">
                <a:effectLst/>
                <a:ea typeface="等线" panose="02010600030101010101" pitchFamily="2" charset="-122"/>
                <a:cs typeface="Arial" panose="020B0604020202020204" pitchFamily="34" charset="0"/>
              </a:rPr>
              <a:t>And also, a typical example is Amazon recommendation. When you log into your amazon account, you can always see a lot of automatic recommendations for you that allure you to make the orders. They are all based on you past searches and purchases.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altLang="zh-CN" sz="1200" kern="100" dirty="0">
              <a:effectLst/>
              <a:ea typeface="等线" panose="02010600030101010101" pitchFamily="2" charset="-122"/>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altLang="zh-CN" sz="1200" kern="100" dirty="0">
                <a:effectLst/>
                <a:ea typeface="等线" panose="02010600030101010101" pitchFamily="2" charset="-122"/>
                <a:cs typeface="Arial" panose="020B0604020202020204" pitchFamily="34" charset="0"/>
              </a:rPr>
              <a:t>In some sense, we can say that the world nowadays is full of pitfalls. As your data is almost recorded every second, the businesses will collect the data, analyse them and then create more strategic presentations or products to attract your attention.  And you find yourself spend more time and money on them.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altLang="zh-CN" sz="1200" kern="100" dirty="0">
                <a:effectLst/>
                <a:ea typeface="等线" panose="02010600030101010101" pitchFamily="2" charset="-122"/>
                <a:cs typeface="Arial" panose="020B0604020202020204" pitchFamily="34" charset="0"/>
              </a:rPr>
              <a:t>And without doubts, this phenomenon going to be more and more severe in the following decades. </a:t>
            </a:r>
            <a:endParaRPr lang="zh-CN" altLang="zh-CN" sz="1200" kern="100" dirty="0">
              <a:effectLst/>
              <a:ea typeface="等线" panose="02010600030101010101" pitchFamily="2" charset="-122"/>
              <a:cs typeface="Arial" panose="020B0604020202020204" pitchFamily="34" charset="0"/>
            </a:endParaRPr>
          </a:p>
          <a:p>
            <a:endParaRPr lang="zh-CN" altLang="en-US" dirty="0"/>
          </a:p>
        </p:txBody>
      </p:sp>
      <p:sp>
        <p:nvSpPr>
          <p:cNvPr id="4" name="灯片编号占位符 3"/>
          <p:cNvSpPr>
            <a:spLocks noGrp="1"/>
          </p:cNvSpPr>
          <p:nvPr>
            <p:ph type="sldNum" sz="quarter" idx="5"/>
          </p:nvPr>
        </p:nvSpPr>
        <p:spPr/>
        <p:txBody>
          <a:bodyPr/>
          <a:lstStyle/>
          <a:p>
            <a:fld id="{70B0AB28-7214-4921-9AEE-40B3256049C0}" type="slidenum">
              <a:rPr lang="en-GB" smtClean="0"/>
              <a:t>9</a:t>
            </a:fld>
            <a:endParaRPr lang="en-GB"/>
          </a:p>
        </p:txBody>
      </p:sp>
    </p:spTree>
    <p:extLst>
      <p:ext uri="{BB962C8B-B14F-4D97-AF65-F5344CB8AC3E}">
        <p14:creationId xmlns:p14="http://schemas.microsoft.com/office/powerpoint/2010/main" val="4309208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ltLang="zh-CN" sz="1200" kern="100" dirty="0">
                <a:effectLst/>
                <a:latin typeface="等线" panose="02010600030101010101" pitchFamily="2" charset="-122"/>
                <a:ea typeface="等线" panose="02010600030101010101" pitchFamily="2" charset="-122"/>
                <a:cs typeface="Times New Roman" panose="02020603050405020304" pitchFamily="18" charset="0"/>
              </a:rPr>
              <a:t>Well. It should be minded that although all these applications sounds pretty direct and easy, there’s a big gap between the expectation and the reality of this work. I think this picture is a really good presentation. Real data analytics is full of challenges. And some challenges might be very time-consuming, or even be impossible to overcome.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altLang="zh-CN" sz="1200" kern="100" dirty="0">
              <a:effectLst/>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altLang="zh-CN" sz="1200" kern="100" dirty="0">
              <a:effectLst/>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altLang="zh-CN" sz="1200" kern="100" dirty="0">
                <a:effectLst/>
                <a:latin typeface="等线" panose="02010600030101010101" pitchFamily="2" charset="-122"/>
                <a:ea typeface="等线" panose="02010600030101010101" pitchFamily="2" charset="-122"/>
                <a:cs typeface="Times New Roman" panose="02020603050405020304" pitchFamily="18" charset="0"/>
              </a:rPr>
              <a:t>Rather than developing the fancy algorithms or plot the eye-catching figures, much time and effort are spent on data collection and preparation. </a:t>
            </a:r>
            <a:r>
              <a:rPr lang="en-GB" altLang="zh-CN" sz="1200" kern="100" dirty="0">
                <a:effectLst/>
                <a:ea typeface="等线" panose="02010600030101010101" pitchFamily="2" charset="-122"/>
                <a:cs typeface="Arial" panose="020B0604020202020204" pitchFamily="34" charset="0"/>
              </a:rPr>
              <a:t>Forbes found that “Data preparation accounts for about 80% of the work of data scientists”. In particular, 19% is spent on collecting data sets and 69% is spent on cleaning and organising data. and other tasks like xx are very little in comparison. </a:t>
            </a:r>
            <a:endParaRPr lang="en-US" altLang="zh-CN" sz="1200" kern="100" dirty="0">
              <a:ea typeface="等线" panose="02010600030101010101" pitchFamily="2" charset="-122"/>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dirty="0"/>
          </a:p>
        </p:txBody>
      </p:sp>
      <p:sp>
        <p:nvSpPr>
          <p:cNvPr id="4" name="灯片编号占位符 3"/>
          <p:cNvSpPr>
            <a:spLocks noGrp="1"/>
          </p:cNvSpPr>
          <p:nvPr>
            <p:ph type="sldNum" sz="quarter" idx="5"/>
          </p:nvPr>
        </p:nvSpPr>
        <p:spPr/>
        <p:txBody>
          <a:bodyPr/>
          <a:lstStyle/>
          <a:p>
            <a:fld id="{70B0AB28-7214-4921-9AEE-40B3256049C0}" type="slidenum">
              <a:rPr lang="en-GB" smtClean="0"/>
              <a:t>10</a:t>
            </a:fld>
            <a:endParaRPr lang="en-GB"/>
          </a:p>
        </p:txBody>
      </p:sp>
    </p:spTree>
    <p:extLst>
      <p:ext uri="{BB962C8B-B14F-4D97-AF65-F5344CB8AC3E}">
        <p14:creationId xmlns:p14="http://schemas.microsoft.com/office/powerpoint/2010/main" val="24479248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2800" kern="100" dirty="0">
                <a:effectLst/>
                <a:ea typeface="等线" panose="02010600030101010101" pitchFamily="2" charset="-122"/>
                <a:cs typeface="Arial" panose="020B0604020202020204" pitchFamily="34" charset="0"/>
              </a:rPr>
              <a:t>it is not unfair to say that </a:t>
            </a:r>
            <a:r>
              <a:rPr lang="en-GB" altLang="zh-CN" sz="2800" kern="100" dirty="0">
                <a:effectLst/>
                <a:ea typeface="等线" panose="02010600030101010101" pitchFamily="2" charset="-122"/>
                <a:cs typeface="Arial" panose="020B0604020202020204" pitchFamily="34" charset="0"/>
              </a:rPr>
              <a:t>Data preparation is crucial for getting meaningful results from data analytics. </a:t>
            </a:r>
          </a:p>
          <a:p>
            <a:r>
              <a:rPr lang="en-US" altLang="zh-CN" sz="2400" kern="100" dirty="0">
                <a:effectLst/>
                <a:ea typeface="等线" panose="02010600030101010101" pitchFamily="2" charset="-122"/>
                <a:cs typeface="Arial" panose="020B0604020202020204" pitchFamily="34" charset="0"/>
              </a:rPr>
              <a:t>Not enough time for satisfactory analytics upon pre-processed data</a:t>
            </a:r>
          </a:p>
          <a:p>
            <a:pPr marL="0" marR="0" lvl="0" indent="0" algn="l" defTabSz="914400" rtl="0" eaLnBrk="1" fontAlgn="auto" latinLnBrk="0" hangingPunct="1">
              <a:lnSpc>
                <a:spcPct val="100000"/>
              </a:lnSpc>
              <a:spcBef>
                <a:spcPts val="0"/>
              </a:spcBef>
              <a:spcAft>
                <a:spcPts val="0"/>
              </a:spcAft>
              <a:buClrTx/>
              <a:buSzTx/>
              <a:buFontTx/>
              <a:buNone/>
              <a:tabLst/>
              <a:defRPr/>
            </a:pPr>
            <a:r>
              <a:rPr lang="en-GB" altLang="zh-CN" sz="2400" kern="100" dirty="0">
                <a:effectLst/>
                <a:ea typeface="等线" panose="02010600030101010101" pitchFamily="2" charset="-122"/>
                <a:cs typeface="Arial" panose="020B0604020202020204" pitchFamily="34" charset="0"/>
              </a:rPr>
              <a:t>Insufficiently prepared data leads to ‘Garbage in, Garbage out’ (GIGO), </a:t>
            </a:r>
            <a:r>
              <a:rPr lang="en-GB" altLang="zh-CN" sz="2400" kern="100" dirty="0">
                <a:effectLst/>
                <a:latin typeface="等线" panose="02010600030101010101" pitchFamily="2" charset="-122"/>
                <a:ea typeface="等线" panose="02010600030101010101" pitchFamily="2" charset="-122"/>
                <a:cs typeface="Times New Roman" panose="02020603050405020304" pitchFamily="18" charset="0"/>
              </a:rPr>
              <a:t> a computer science acronym that implies bad input will result in bad output.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altLang="zh-CN" sz="2400" kern="100" dirty="0">
                <a:effectLst/>
                <a:latin typeface="等线" panose="02010600030101010101" pitchFamily="2" charset="-122"/>
                <a:ea typeface="等线" panose="02010600030101010101" pitchFamily="2" charset="-122"/>
                <a:cs typeface="Times New Roman" panose="02020603050405020304" pitchFamily="18" charset="0"/>
              </a:rPr>
              <a:t>Which is the message of this picture. It says that if xxx.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altLang="zh-CN" sz="2400" kern="100" dirty="0">
              <a:effectLst/>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altLang="zh-CN" sz="2400" kern="100" dirty="0">
                <a:effectLst/>
                <a:latin typeface="等线" panose="02010600030101010101" pitchFamily="2" charset="-122"/>
                <a:ea typeface="等线" panose="02010600030101010101" pitchFamily="2" charset="-122"/>
                <a:cs typeface="Times New Roman" panose="02020603050405020304" pitchFamily="18" charset="0"/>
              </a:rPr>
              <a:t>So although data </a:t>
            </a:r>
            <a:r>
              <a:rPr lang="en-GB" altLang="zh-CN" sz="2400" kern="100" dirty="0" err="1">
                <a:effectLst/>
                <a:latin typeface="等线" panose="02010600030101010101" pitchFamily="2" charset="-122"/>
                <a:ea typeface="等线" panose="02010600030101010101" pitchFamily="2" charset="-122"/>
                <a:cs typeface="Times New Roman" panose="02020603050405020304" pitchFamily="18" charset="0"/>
              </a:rPr>
              <a:t>preprocessing</a:t>
            </a:r>
            <a:r>
              <a:rPr lang="en-GB" altLang="zh-CN" sz="2400" kern="100" dirty="0">
                <a:effectLst/>
                <a:latin typeface="等线" panose="02010600030101010101" pitchFamily="2" charset="-122"/>
                <a:ea typeface="等线" panose="02010600030101010101" pitchFamily="2" charset="-122"/>
                <a:cs typeface="Times New Roman" panose="02020603050405020304" pitchFamily="18" charset="0"/>
              </a:rPr>
              <a:t> may not appear in your research plan or in your methodology plan, please don’t forget or underestimate it. It is very crucial. </a:t>
            </a:r>
          </a:p>
          <a:p>
            <a:endParaRPr lang="zh-CN" altLang="zh-CN" sz="2400" kern="100" dirty="0">
              <a:effectLst/>
              <a:ea typeface="等线" panose="02010600030101010101" pitchFamily="2" charset="-122"/>
              <a:cs typeface="Arial" panose="020B0604020202020204" pitchFamily="34" charset="0"/>
            </a:endParaRPr>
          </a:p>
          <a:p>
            <a:endParaRPr lang="zh-CN" altLang="en-US" sz="2800" dirty="0">
              <a:cs typeface="Arial" panose="020B0604020202020204" pitchFamily="34" charset="0"/>
            </a:endParaRPr>
          </a:p>
          <a:p>
            <a:endParaRPr lang="zh-CN" altLang="en-US" dirty="0"/>
          </a:p>
        </p:txBody>
      </p:sp>
      <p:sp>
        <p:nvSpPr>
          <p:cNvPr id="4" name="灯片编号占位符 3"/>
          <p:cNvSpPr>
            <a:spLocks noGrp="1"/>
          </p:cNvSpPr>
          <p:nvPr>
            <p:ph type="sldNum" sz="quarter" idx="5"/>
          </p:nvPr>
        </p:nvSpPr>
        <p:spPr/>
        <p:txBody>
          <a:bodyPr/>
          <a:lstStyle/>
          <a:p>
            <a:fld id="{70B0AB28-7214-4921-9AEE-40B3256049C0}" type="slidenum">
              <a:rPr lang="en-GB" smtClean="0"/>
              <a:t>11</a:t>
            </a:fld>
            <a:endParaRPr lang="en-GB"/>
          </a:p>
        </p:txBody>
      </p:sp>
    </p:spTree>
    <p:extLst>
      <p:ext uri="{BB962C8B-B14F-4D97-AF65-F5344CB8AC3E}">
        <p14:creationId xmlns:p14="http://schemas.microsoft.com/office/powerpoint/2010/main" val="114294199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ti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2.xml"/><Relationship Id="rId4" Type="http://schemas.openxmlformats.org/officeDocument/2006/relationships/image" Target="../media/image10.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3.xml"/><Relationship Id="rId4" Type="http://schemas.openxmlformats.org/officeDocument/2006/relationships/image" Target="../media/image8.pn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E15FFB9A-F3F6-8946-9ABA-98B8C06C07F5}"/>
              </a:ext>
            </a:extLst>
          </p:cNvPr>
          <p:cNvSpPr>
            <a:spLocks noGrp="1"/>
          </p:cNvSpPr>
          <p:nvPr>
            <p:ph type="title" hasCustomPrompt="1"/>
          </p:nvPr>
        </p:nvSpPr>
        <p:spPr>
          <a:xfrm>
            <a:off x="831851" y="1209040"/>
            <a:ext cx="5264150" cy="2578867"/>
          </a:xfrm>
        </p:spPr>
        <p:txBody>
          <a:bodyPr anchor="b">
            <a:normAutofit/>
          </a:bodyPr>
          <a:lstStyle>
            <a:lvl1pPr>
              <a:defRPr sz="4400">
                <a:solidFill>
                  <a:schemeClr val="tx1"/>
                </a:solidFill>
              </a:defRPr>
            </a:lvl1pPr>
          </a:lstStyle>
          <a:p>
            <a:r>
              <a:rPr lang="en-GB" dirty="0"/>
              <a:t>Click to edit Master title style w/ image</a:t>
            </a:r>
            <a:endParaRPr lang="en-US" dirty="0"/>
          </a:p>
        </p:txBody>
      </p:sp>
      <p:sp>
        <p:nvSpPr>
          <p:cNvPr id="8" name="Text Placeholder 2">
            <a:extLst>
              <a:ext uri="{FF2B5EF4-FFF2-40B4-BE49-F238E27FC236}">
                <a16:creationId xmlns:a16="http://schemas.microsoft.com/office/drawing/2014/main" id="{5333B02D-6238-4843-B9D5-1E272AAC556A}"/>
              </a:ext>
            </a:extLst>
          </p:cNvPr>
          <p:cNvSpPr>
            <a:spLocks noGrp="1"/>
          </p:cNvSpPr>
          <p:nvPr>
            <p:ph type="body" idx="1"/>
          </p:nvPr>
        </p:nvSpPr>
        <p:spPr>
          <a:xfrm>
            <a:off x="831851" y="3814895"/>
            <a:ext cx="5264150" cy="1500187"/>
          </a:xfrm>
        </p:spPr>
        <p:txBody>
          <a:bodyPr/>
          <a:lstStyle>
            <a:lvl1pPr marL="0" indent="0">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14" name="Logo" descr="UK Data Service logo">
            <a:extLst>
              <a:ext uri="{FF2B5EF4-FFF2-40B4-BE49-F238E27FC236}">
                <a16:creationId xmlns:a16="http://schemas.microsoft.com/office/drawing/2014/main" id="{76C60B7B-315C-B548-A043-C196F7D38CB3}"/>
              </a:ext>
            </a:extLst>
          </p:cNvPr>
          <p:cNvPicPr>
            <a:picLocks noChangeAspect="1"/>
          </p:cNvPicPr>
          <p:nvPr userDrawn="1"/>
        </p:nvPicPr>
        <p:blipFill>
          <a:blip r:embed="rId2"/>
          <a:stretch>
            <a:fillRect/>
          </a:stretch>
        </p:blipFill>
        <p:spPr>
          <a:xfrm>
            <a:off x="599440" y="182880"/>
            <a:ext cx="3101521" cy="1059831"/>
          </a:xfrm>
          <a:prstGeom prst="rect">
            <a:avLst/>
          </a:prstGeom>
        </p:spPr>
      </p:pic>
      <p:sp>
        <p:nvSpPr>
          <p:cNvPr id="13" name="Picture Placeholder 2" descr="[Image description to go here]">
            <a:extLst>
              <a:ext uri="{FF2B5EF4-FFF2-40B4-BE49-F238E27FC236}">
                <a16:creationId xmlns:a16="http://schemas.microsoft.com/office/drawing/2014/main" id="{3C9C5F8A-2236-FE4B-91BF-E087092BF608}"/>
              </a:ext>
            </a:extLst>
          </p:cNvPr>
          <p:cNvSpPr>
            <a:spLocks noGrp="1"/>
          </p:cNvSpPr>
          <p:nvPr>
            <p:ph type="pic" idx="13" hasCustomPrompt="1"/>
          </p:nvPr>
        </p:nvSpPr>
        <p:spPr>
          <a:xfrm>
            <a:off x="8077200" y="1"/>
            <a:ext cx="4114800" cy="6857999"/>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Place black and white image for generic/service content or </a:t>
            </a:r>
            <a:r>
              <a:rPr lang="en-US" dirty="0" err="1"/>
              <a:t>colour</a:t>
            </a:r>
            <a:r>
              <a:rPr lang="en-US" dirty="0"/>
              <a:t> image for ‘impact’ content.</a:t>
            </a:r>
          </a:p>
        </p:txBody>
      </p:sp>
      <p:sp>
        <p:nvSpPr>
          <p:cNvPr id="12" name="Picture Placeholder 2">
            <a:extLst>
              <a:ext uri="{FF2B5EF4-FFF2-40B4-BE49-F238E27FC236}">
                <a16:creationId xmlns:a16="http://schemas.microsoft.com/office/drawing/2014/main" id="{F2791F5A-39D3-DC4F-AA9D-8EF80ABB167C}"/>
              </a:ext>
              <a:ext uri="{C183D7F6-B498-43B3-948B-1728B52AA6E4}">
                <adec:decorative xmlns:adec="http://schemas.microsoft.com/office/drawing/2017/decorative" val="1"/>
              </a:ext>
            </a:extLst>
          </p:cNvPr>
          <p:cNvSpPr>
            <a:spLocks noGrp="1"/>
          </p:cNvSpPr>
          <p:nvPr>
            <p:ph type="pic" idx="14" hasCustomPrompt="1"/>
          </p:nvPr>
        </p:nvSpPr>
        <p:spPr>
          <a:xfrm>
            <a:off x="6213474" y="2388526"/>
            <a:ext cx="3727451" cy="2852737"/>
          </a:xfrm>
        </p:spPr>
        <p:txBody>
          <a:bodyPr>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Place hex graphic here to overlay black and white image.</a:t>
            </a:r>
          </a:p>
        </p:txBody>
      </p:sp>
      <p:pic>
        <p:nvPicPr>
          <p:cNvPr id="10" name="Picture 9" descr="UKRI Economic and Social Research Council logo">
            <a:extLst>
              <a:ext uri="{FF2B5EF4-FFF2-40B4-BE49-F238E27FC236}">
                <a16:creationId xmlns:a16="http://schemas.microsoft.com/office/drawing/2014/main" id="{B406835A-EC17-A04A-BE37-2B9F3923BD3C}"/>
              </a:ext>
            </a:extLst>
          </p:cNvPr>
          <p:cNvPicPr>
            <a:picLocks noChangeAspect="1"/>
          </p:cNvPicPr>
          <p:nvPr userDrawn="1"/>
        </p:nvPicPr>
        <p:blipFill>
          <a:blip r:embed="rId3"/>
          <a:stretch>
            <a:fillRect/>
          </a:stretch>
        </p:blipFill>
        <p:spPr>
          <a:xfrm>
            <a:off x="831851" y="5527040"/>
            <a:ext cx="2210353" cy="560520"/>
          </a:xfrm>
          <a:prstGeom prst="rect">
            <a:avLst/>
          </a:prstGeom>
        </p:spPr>
      </p:pic>
      <p:sp>
        <p:nvSpPr>
          <p:cNvPr id="4" name="Date Placeholder 3">
            <a:extLst>
              <a:ext uri="{FF2B5EF4-FFF2-40B4-BE49-F238E27FC236}">
                <a16:creationId xmlns:a16="http://schemas.microsoft.com/office/drawing/2014/main" id="{7EDFE899-5F81-544E-A915-E6320293E09D}"/>
              </a:ext>
            </a:extLst>
          </p:cNvPr>
          <p:cNvSpPr>
            <a:spLocks noGrp="1"/>
          </p:cNvSpPr>
          <p:nvPr>
            <p:ph type="dt" sz="half" idx="10"/>
          </p:nvPr>
        </p:nvSpPr>
        <p:spPr/>
        <p:txBody>
          <a:bodyPr/>
          <a:lstStyle/>
          <a:p>
            <a:fld id="{7AB3EE13-5FCB-9C42-A93B-39A2047ADC20}" type="datetime1">
              <a:rPr lang="en-GB" smtClean="0"/>
              <a:t>05/04/2023</a:t>
            </a:fld>
            <a:endParaRPr lang="en-US" dirty="0"/>
          </a:p>
        </p:txBody>
      </p:sp>
      <p:sp>
        <p:nvSpPr>
          <p:cNvPr id="5" name="Footer Placeholder 4">
            <a:extLst>
              <a:ext uri="{FF2B5EF4-FFF2-40B4-BE49-F238E27FC236}">
                <a16:creationId xmlns:a16="http://schemas.microsoft.com/office/drawing/2014/main" id="{2FB821E7-45D7-F74F-B564-964148DA00E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3C9A7D14-C32E-2C42-98CD-EAC78D9BD1FA}"/>
              </a:ext>
            </a:extLst>
          </p:cNvPr>
          <p:cNvSpPr>
            <a:spLocks noGrp="1"/>
          </p:cNvSpPr>
          <p:nvPr>
            <p:ph type="sldNum" sz="quarter" idx="12"/>
          </p:nvPr>
        </p:nvSpPr>
        <p:spPr/>
        <p:txBody>
          <a:bodyPr/>
          <a:lstStyle/>
          <a:p>
            <a:fld id="{016687C5-7511-7743-B429-3BDBE272F28B}" type="slidenum">
              <a:rPr lang="en-US" smtClean="0"/>
              <a:t>‹#›</a:t>
            </a:fld>
            <a:endParaRPr lang="en-US"/>
          </a:p>
        </p:txBody>
      </p:sp>
    </p:spTree>
    <p:extLst>
      <p:ext uri="{BB962C8B-B14F-4D97-AF65-F5344CB8AC3E}">
        <p14:creationId xmlns:p14="http://schemas.microsoft.com/office/powerpoint/2010/main" val="31565386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Generic/Impact Text &amp; Image 2">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D1B5E875-B60A-AE45-B59D-5F3A83B9175D}"/>
              </a:ext>
            </a:extLst>
          </p:cNvPr>
          <p:cNvSpPr>
            <a:spLocks noGrp="1"/>
          </p:cNvSpPr>
          <p:nvPr>
            <p:ph type="title"/>
          </p:nvPr>
        </p:nvSpPr>
        <p:spPr>
          <a:xfrm>
            <a:off x="838200" y="519964"/>
            <a:ext cx="9977271" cy="548819"/>
          </a:xfrm>
        </p:spPr>
        <p:txBody>
          <a:bodyPr>
            <a:noAutofit/>
          </a:bodyPr>
          <a:lstStyle>
            <a:lvl1pPr>
              <a:defRPr sz="3600"/>
            </a:lvl1pPr>
          </a:lstStyle>
          <a:p>
            <a:r>
              <a:rPr lang="en-US"/>
              <a:t>Click to edit Master title style</a:t>
            </a:r>
            <a:endParaRPr lang="en-US" dirty="0"/>
          </a:p>
        </p:txBody>
      </p:sp>
      <p:sp>
        <p:nvSpPr>
          <p:cNvPr id="15" name="Content Placeholder 2">
            <a:extLst>
              <a:ext uri="{FF2B5EF4-FFF2-40B4-BE49-F238E27FC236}">
                <a16:creationId xmlns:a16="http://schemas.microsoft.com/office/drawing/2014/main" id="{CBE827E2-8C8D-664E-B07C-9EADEC5D464C}"/>
              </a:ext>
            </a:extLst>
          </p:cNvPr>
          <p:cNvSpPr>
            <a:spLocks noGrp="1"/>
          </p:cNvSpPr>
          <p:nvPr>
            <p:ph idx="1"/>
          </p:nvPr>
        </p:nvSpPr>
        <p:spPr>
          <a:xfrm>
            <a:off x="838200" y="1459478"/>
            <a:ext cx="504444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Picture Placeholder 2">
            <a:extLst>
              <a:ext uri="{FF2B5EF4-FFF2-40B4-BE49-F238E27FC236}">
                <a16:creationId xmlns:a16="http://schemas.microsoft.com/office/drawing/2014/main" id="{A88647BF-A57C-8249-889F-5AC7DD3202E7}"/>
              </a:ext>
            </a:extLst>
          </p:cNvPr>
          <p:cNvSpPr>
            <a:spLocks noGrp="1"/>
          </p:cNvSpPr>
          <p:nvPr>
            <p:ph type="pic" idx="13" hasCustomPrompt="1"/>
          </p:nvPr>
        </p:nvSpPr>
        <p:spPr>
          <a:xfrm>
            <a:off x="6309360" y="1463040"/>
            <a:ext cx="5044440" cy="3362960"/>
          </a:xfrm>
          <a:prstGeom prst="roundRect">
            <a:avLst>
              <a:gd name="adj" fmla="val 2736"/>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Place black and white image for generic/service content or </a:t>
            </a:r>
            <a:r>
              <a:rPr lang="en-US" dirty="0" err="1"/>
              <a:t>colour</a:t>
            </a:r>
            <a:r>
              <a:rPr lang="en-US" dirty="0"/>
              <a:t> image for ‘impact’ content.</a:t>
            </a:r>
          </a:p>
          <a:p>
            <a:endParaRPr lang="en-US" dirty="0"/>
          </a:p>
        </p:txBody>
      </p:sp>
      <p:sp>
        <p:nvSpPr>
          <p:cNvPr id="4" name="Date Placeholder 3">
            <a:extLst>
              <a:ext uri="{FF2B5EF4-FFF2-40B4-BE49-F238E27FC236}">
                <a16:creationId xmlns:a16="http://schemas.microsoft.com/office/drawing/2014/main" id="{E1244F07-9552-DF47-A3DF-81EEEB30D5D2}"/>
              </a:ext>
            </a:extLst>
          </p:cNvPr>
          <p:cNvSpPr>
            <a:spLocks noGrp="1"/>
          </p:cNvSpPr>
          <p:nvPr>
            <p:ph type="dt" sz="half" idx="10"/>
          </p:nvPr>
        </p:nvSpPr>
        <p:spPr/>
        <p:txBody>
          <a:bodyPr/>
          <a:lstStyle/>
          <a:p>
            <a:fld id="{9059AB2C-4B99-BA49-A1DA-3174DB9E16C4}" type="datetime1">
              <a:rPr lang="en-GB" smtClean="0"/>
              <a:t>05/04/2023</a:t>
            </a:fld>
            <a:endParaRPr lang="en-US" dirty="0"/>
          </a:p>
        </p:txBody>
      </p:sp>
      <p:sp>
        <p:nvSpPr>
          <p:cNvPr id="5" name="Footer Placeholder 4">
            <a:extLst>
              <a:ext uri="{FF2B5EF4-FFF2-40B4-BE49-F238E27FC236}">
                <a16:creationId xmlns:a16="http://schemas.microsoft.com/office/drawing/2014/main" id="{70360707-9E51-FF4F-8A77-BCC5BE6976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914B9F-1F46-414D-B534-1A5CCD323D2D}"/>
              </a:ext>
            </a:extLst>
          </p:cNvPr>
          <p:cNvSpPr>
            <a:spLocks noGrp="1"/>
          </p:cNvSpPr>
          <p:nvPr>
            <p:ph type="sldNum" sz="quarter" idx="12"/>
          </p:nvPr>
        </p:nvSpPr>
        <p:spPr/>
        <p:txBody>
          <a:bodyPr/>
          <a:lstStyle/>
          <a:p>
            <a:fld id="{016687C5-7511-7743-B429-3BDBE272F28B}" type="slidenum">
              <a:rPr lang="en-US" smtClean="0"/>
              <a:t>‹#›</a:t>
            </a:fld>
            <a:endParaRPr lang="en-US"/>
          </a:p>
        </p:txBody>
      </p:sp>
      <p:pic>
        <p:nvPicPr>
          <p:cNvPr id="17" name="Picture 16">
            <a:extLst>
              <a:ext uri="{FF2B5EF4-FFF2-40B4-BE49-F238E27FC236}">
                <a16:creationId xmlns:a16="http://schemas.microsoft.com/office/drawing/2014/main" id="{FDA96812-C596-B049-AAB8-93457EF6B8F9}"/>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8052000" y="2718000"/>
            <a:ext cx="4140000" cy="4140000"/>
          </a:xfrm>
          <a:prstGeom prst="rect">
            <a:avLst/>
          </a:prstGeom>
        </p:spPr>
      </p:pic>
    </p:spTree>
    <p:extLst>
      <p:ext uri="{BB962C8B-B14F-4D97-AF65-F5344CB8AC3E}">
        <p14:creationId xmlns:p14="http://schemas.microsoft.com/office/powerpoint/2010/main" val="40310556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Generic Text &amp; Image 2">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DB6D3317-D90B-EF49-866A-F478D6494A08}"/>
              </a:ext>
            </a:extLst>
          </p:cNvPr>
          <p:cNvSpPr>
            <a:spLocks noGrp="1"/>
          </p:cNvSpPr>
          <p:nvPr>
            <p:ph type="title"/>
          </p:nvPr>
        </p:nvSpPr>
        <p:spPr>
          <a:xfrm>
            <a:off x="838200" y="519964"/>
            <a:ext cx="9977271" cy="548819"/>
          </a:xfrm>
        </p:spPr>
        <p:txBody>
          <a:bodyPr>
            <a:noAutofit/>
          </a:bodyPr>
          <a:lstStyle>
            <a:lvl1pPr>
              <a:defRPr sz="3600"/>
            </a:lvl1pPr>
          </a:lstStyle>
          <a:p>
            <a:r>
              <a:rPr lang="en-US"/>
              <a:t>Click to edit Master title style</a:t>
            </a:r>
            <a:endParaRPr lang="en-US" dirty="0"/>
          </a:p>
        </p:txBody>
      </p:sp>
      <p:pic>
        <p:nvPicPr>
          <p:cNvPr id="13" name="Picture 12">
            <a:extLst>
              <a:ext uri="{FF2B5EF4-FFF2-40B4-BE49-F238E27FC236}">
                <a16:creationId xmlns:a16="http://schemas.microsoft.com/office/drawing/2014/main" id="{528D9441-422C-3640-820A-48711927143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8160000" y="1818000"/>
            <a:ext cx="4032000" cy="5040000"/>
          </a:xfrm>
          <a:prstGeom prst="rect">
            <a:avLst/>
          </a:prstGeom>
        </p:spPr>
      </p:pic>
      <p:sp>
        <p:nvSpPr>
          <p:cNvPr id="15" name="Content Placeholder 2">
            <a:extLst>
              <a:ext uri="{FF2B5EF4-FFF2-40B4-BE49-F238E27FC236}">
                <a16:creationId xmlns:a16="http://schemas.microsoft.com/office/drawing/2014/main" id="{CBE827E2-8C8D-664E-B07C-9EADEC5D464C}"/>
              </a:ext>
            </a:extLst>
          </p:cNvPr>
          <p:cNvSpPr>
            <a:spLocks noGrp="1"/>
          </p:cNvSpPr>
          <p:nvPr>
            <p:ph idx="1"/>
          </p:nvPr>
        </p:nvSpPr>
        <p:spPr>
          <a:xfrm>
            <a:off x="838200" y="1459478"/>
            <a:ext cx="5044440" cy="4352400"/>
          </a:xfrm>
          <a:prstGeom prst="roundRect">
            <a:avLst>
              <a:gd name="adj" fmla="val 3758"/>
            </a:avLst>
          </a:prstGeom>
          <a:solidFill>
            <a:srgbClr val="702082"/>
          </a:solidFill>
        </p:spPr>
        <p:txBody>
          <a:bodyPr lIns="180000" tIns="180000" rIns="180000" bIns="180000" anchor="ctr" anchorCtr="0"/>
          <a:lstStyle>
            <a:lvl1pPr marL="0" indent="0">
              <a:buNone/>
              <a:defRPr>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Picture Placeholder 2">
            <a:extLst>
              <a:ext uri="{FF2B5EF4-FFF2-40B4-BE49-F238E27FC236}">
                <a16:creationId xmlns:a16="http://schemas.microsoft.com/office/drawing/2014/main" id="{A88647BF-A57C-8249-889F-5AC7DD3202E7}"/>
              </a:ext>
            </a:extLst>
          </p:cNvPr>
          <p:cNvSpPr>
            <a:spLocks noGrp="1"/>
          </p:cNvSpPr>
          <p:nvPr>
            <p:ph type="pic" idx="13" hasCustomPrompt="1"/>
          </p:nvPr>
        </p:nvSpPr>
        <p:spPr>
          <a:xfrm>
            <a:off x="6309360" y="1463040"/>
            <a:ext cx="5044440" cy="3362960"/>
          </a:xfrm>
          <a:prstGeom prst="roundRect">
            <a:avLst>
              <a:gd name="adj" fmla="val 2736"/>
            </a:avLst>
          </a:prstGeo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Place black and white for generic/service content or </a:t>
            </a:r>
            <a:r>
              <a:rPr lang="en-US" dirty="0" err="1"/>
              <a:t>colour</a:t>
            </a:r>
            <a:r>
              <a:rPr lang="en-US" dirty="0"/>
              <a:t> image for ‘impact’ content.</a:t>
            </a:r>
          </a:p>
        </p:txBody>
      </p:sp>
      <p:sp>
        <p:nvSpPr>
          <p:cNvPr id="4" name="Date Placeholder 3">
            <a:extLst>
              <a:ext uri="{FF2B5EF4-FFF2-40B4-BE49-F238E27FC236}">
                <a16:creationId xmlns:a16="http://schemas.microsoft.com/office/drawing/2014/main" id="{E1244F07-9552-DF47-A3DF-81EEEB30D5D2}"/>
              </a:ext>
            </a:extLst>
          </p:cNvPr>
          <p:cNvSpPr>
            <a:spLocks noGrp="1"/>
          </p:cNvSpPr>
          <p:nvPr>
            <p:ph type="dt" sz="half" idx="10"/>
          </p:nvPr>
        </p:nvSpPr>
        <p:spPr/>
        <p:txBody>
          <a:bodyPr/>
          <a:lstStyle/>
          <a:p>
            <a:fld id="{EFE0CEC1-651B-7546-AFA1-0AE5803C80CE}" type="datetime1">
              <a:rPr lang="en-GB" smtClean="0"/>
              <a:t>05/04/2023</a:t>
            </a:fld>
            <a:endParaRPr lang="en-US" dirty="0"/>
          </a:p>
        </p:txBody>
      </p:sp>
      <p:sp>
        <p:nvSpPr>
          <p:cNvPr id="5" name="Footer Placeholder 4">
            <a:extLst>
              <a:ext uri="{FF2B5EF4-FFF2-40B4-BE49-F238E27FC236}">
                <a16:creationId xmlns:a16="http://schemas.microsoft.com/office/drawing/2014/main" id="{70360707-9E51-FF4F-8A77-BCC5BE6976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914B9F-1F46-414D-B534-1A5CCD323D2D}"/>
              </a:ext>
            </a:extLst>
          </p:cNvPr>
          <p:cNvSpPr>
            <a:spLocks noGrp="1"/>
          </p:cNvSpPr>
          <p:nvPr>
            <p:ph type="sldNum" sz="quarter" idx="12"/>
          </p:nvPr>
        </p:nvSpPr>
        <p:spPr/>
        <p:txBody>
          <a:bodyPr/>
          <a:lstStyle/>
          <a:p>
            <a:fld id="{016687C5-7511-7743-B429-3BDBE272F28B}" type="slidenum">
              <a:rPr lang="en-US" smtClean="0"/>
              <a:t>‹#›</a:t>
            </a:fld>
            <a:endParaRPr lang="en-US"/>
          </a:p>
        </p:txBody>
      </p:sp>
    </p:spTree>
    <p:extLst>
      <p:ext uri="{BB962C8B-B14F-4D97-AF65-F5344CB8AC3E}">
        <p14:creationId xmlns:p14="http://schemas.microsoft.com/office/powerpoint/2010/main" val="67367105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Generic/Impact Text &amp; Image 3">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4BCBE07B-4D26-5540-BEE8-6A38DAFED008}"/>
              </a:ext>
            </a:extLst>
          </p:cNvPr>
          <p:cNvSpPr>
            <a:spLocks noGrp="1"/>
          </p:cNvSpPr>
          <p:nvPr>
            <p:ph type="title"/>
          </p:nvPr>
        </p:nvSpPr>
        <p:spPr>
          <a:xfrm>
            <a:off x="838200" y="519964"/>
            <a:ext cx="9977271" cy="548819"/>
          </a:xfrm>
        </p:spPr>
        <p:txBody>
          <a:bodyPr>
            <a:noAutofit/>
          </a:bodyPr>
          <a:lstStyle>
            <a:lvl1pPr>
              <a:defRPr sz="3600"/>
            </a:lvl1pPr>
          </a:lstStyle>
          <a:p>
            <a:r>
              <a:rPr lang="en-US"/>
              <a:t>Click to edit Master title style</a:t>
            </a:r>
            <a:endParaRPr lang="en-US" dirty="0"/>
          </a:p>
        </p:txBody>
      </p:sp>
      <p:pic>
        <p:nvPicPr>
          <p:cNvPr id="16" name="Picture 15">
            <a:extLst>
              <a:ext uri="{FF2B5EF4-FFF2-40B4-BE49-F238E27FC236}">
                <a16:creationId xmlns:a16="http://schemas.microsoft.com/office/drawing/2014/main" id="{BDDACAEE-DC94-BB45-B780-0A68123536C2}"/>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8052000" y="2718000"/>
            <a:ext cx="4140000" cy="4140000"/>
          </a:xfrm>
          <a:prstGeom prst="rect">
            <a:avLst/>
          </a:prstGeom>
        </p:spPr>
      </p:pic>
      <p:sp>
        <p:nvSpPr>
          <p:cNvPr id="15" name="Content Placeholder 2">
            <a:extLst>
              <a:ext uri="{FF2B5EF4-FFF2-40B4-BE49-F238E27FC236}">
                <a16:creationId xmlns:a16="http://schemas.microsoft.com/office/drawing/2014/main" id="{CBE827E2-8C8D-664E-B07C-9EADEC5D464C}"/>
              </a:ext>
            </a:extLst>
          </p:cNvPr>
          <p:cNvSpPr>
            <a:spLocks noGrp="1"/>
          </p:cNvSpPr>
          <p:nvPr>
            <p:ph idx="1"/>
          </p:nvPr>
        </p:nvSpPr>
        <p:spPr>
          <a:xfrm>
            <a:off x="838200" y="1459478"/>
            <a:ext cx="5044440" cy="4352400"/>
          </a:xfrm>
          <a:prstGeom prst="roundRect">
            <a:avLst>
              <a:gd name="adj" fmla="val 3758"/>
            </a:avLst>
          </a:prstGeom>
          <a:solidFill>
            <a:srgbClr val="702082"/>
          </a:solidFill>
        </p:spPr>
        <p:txBody>
          <a:bodyPr lIns="180000" tIns="180000" rIns="180000" bIns="180000" anchor="ctr" anchorCtr="0"/>
          <a:lstStyle>
            <a:lvl1pPr marL="0" indent="0">
              <a:buNone/>
              <a:defRPr>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Picture Placeholder 2">
            <a:extLst>
              <a:ext uri="{FF2B5EF4-FFF2-40B4-BE49-F238E27FC236}">
                <a16:creationId xmlns:a16="http://schemas.microsoft.com/office/drawing/2014/main" id="{A88647BF-A57C-8249-889F-5AC7DD3202E7}"/>
              </a:ext>
            </a:extLst>
          </p:cNvPr>
          <p:cNvSpPr>
            <a:spLocks noGrp="1"/>
          </p:cNvSpPr>
          <p:nvPr>
            <p:ph type="pic" idx="13" hasCustomPrompt="1"/>
          </p:nvPr>
        </p:nvSpPr>
        <p:spPr>
          <a:xfrm>
            <a:off x="6309360" y="1463040"/>
            <a:ext cx="5044440" cy="3362960"/>
          </a:xfrm>
          <a:prstGeom prst="roundRect">
            <a:avLst>
              <a:gd name="adj" fmla="val 2736"/>
            </a:avLst>
          </a:prstGeo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Place black and white for generic/service content or </a:t>
            </a:r>
            <a:r>
              <a:rPr lang="en-US" dirty="0" err="1"/>
              <a:t>colour</a:t>
            </a:r>
            <a:r>
              <a:rPr lang="en-US" dirty="0"/>
              <a:t> image for ‘impact’ content.</a:t>
            </a:r>
          </a:p>
        </p:txBody>
      </p:sp>
      <p:sp>
        <p:nvSpPr>
          <p:cNvPr id="4" name="Date Placeholder 3">
            <a:extLst>
              <a:ext uri="{FF2B5EF4-FFF2-40B4-BE49-F238E27FC236}">
                <a16:creationId xmlns:a16="http://schemas.microsoft.com/office/drawing/2014/main" id="{E1244F07-9552-DF47-A3DF-81EEEB30D5D2}"/>
              </a:ext>
            </a:extLst>
          </p:cNvPr>
          <p:cNvSpPr>
            <a:spLocks noGrp="1"/>
          </p:cNvSpPr>
          <p:nvPr>
            <p:ph type="dt" sz="half" idx="10"/>
          </p:nvPr>
        </p:nvSpPr>
        <p:spPr/>
        <p:txBody>
          <a:bodyPr/>
          <a:lstStyle/>
          <a:p>
            <a:fld id="{EFE0CEC1-651B-7546-AFA1-0AE5803C80CE}" type="datetime1">
              <a:rPr lang="en-GB" smtClean="0"/>
              <a:t>05/04/2023</a:t>
            </a:fld>
            <a:endParaRPr lang="en-US" dirty="0"/>
          </a:p>
        </p:txBody>
      </p:sp>
      <p:sp>
        <p:nvSpPr>
          <p:cNvPr id="5" name="Footer Placeholder 4">
            <a:extLst>
              <a:ext uri="{FF2B5EF4-FFF2-40B4-BE49-F238E27FC236}">
                <a16:creationId xmlns:a16="http://schemas.microsoft.com/office/drawing/2014/main" id="{70360707-9E51-FF4F-8A77-BCC5BE6976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914B9F-1F46-414D-B534-1A5CCD323D2D}"/>
              </a:ext>
            </a:extLst>
          </p:cNvPr>
          <p:cNvSpPr>
            <a:spLocks noGrp="1"/>
          </p:cNvSpPr>
          <p:nvPr>
            <p:ph type="sldNum" sz="quarter" idx="12"/>
          </p:nvPr>
        </p:nvSpPr>
        <p:spPr/>
        <p:txBody>
          <a:bodyPr/>
          <a:lstStyle/>
          <a:p>
            <a:fld id="{016687C5-7511-7743-B429-3BDBE272F28B}" type="slidenum">
              <a:rPr lang="en-US" smtClean="0"/>
              <a:t>‹#›</a:t>
            </a:fld>
            <a:endParaRPr lang="en-US"/>
          </a:p>
        </p:txBody>
      </p:sp>
    </p:spTree>
    <p:extLst>
      <p:ext uri="{BB962C8B-B14F-4D97-AF65-F5344CB8AC3E}">
        <p14:creationId xmlns:p14="http://schemas.microsoft.com/office/powerpoint/2010/main" val="8228601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Generic Flow Chart 1">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056D04D0-7888-BF4A-8490-E3598A8C2B1F}"/>
              </a:ext>
              <a:ext uri="{C183D7F6-B498-43B3-948B-1728B52AA6E4}">
                <adec:decorative xmlns:adec="http://schemas.microsoft.com/office/drawing/2017/decorative" val="1"/>
              </a:ext>
            </a:extLst>
          </p:cNvPr>
          <p:cNvCxnSpPr>
            <a:cxnSpLocks/>
          </p:cNvCxnSpPr>
          <p:nvPr userDrawn="1"/>
        </p:nvCxnSpPr>
        <p:spPr>
          <a:xfrm>
            <a:off x="2913682" y="3617843"/>
            <a:ext cx="9288981" cy="0"/>
          </a:xfrm>
          <a:prstGeom prst="line">
            <a:avLst/>
          </a:prstGeom>
          <a:ln w="28575">
            <a:solidFill>
              <a:srgbClr val="702082"/>
            </a:solidFill>
          </a:ln>
        </p:spPr>
        <p:style>
          <a:lnRef idx="1">
            <a:schemeClr val="accent1"/>
          </a:lnRef>
          <a:fillRef idx="0">
            <a:schemeClr val="accent1"/>
          </a:fillRef>
          <a:effectRef idx="0">
            <a:schemeClr val="accent1"/>
          </a:effectRef>
          <a:fontRef idx="minor">
            <a:schemeClr val="tx1"/>
          </a:fontRef>
        </p:style>
      </p:cxnSp>
      <p:pic>
        <p:nvPicPr>
          <p:cNvPr id="23" name="Picture 22">
            <a:extLst>
              <a:ext uri="{FF2B5EF4-FFF2-40B4-BE49-F238E27FC236}">
                <a16:creationId xmlns:a16="http://schemas.microsoft.com/office/drawing/2014/main" id="{DBD6C3D8-F4FB-0748-80D9-9B0C2AE54EA7}"/>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8052000" y="2718000"/>
            <a:ext cx="4140000" cy="4140000"/>
          </a:xfrm>
          <a:prstGeom prst="rect">
            <a:avLst/>
          </a:prstGeom>
        </p:spPr>
      </p:pic>
      <p:sp>
        <p:nvSpPr>
          <p:cNvPr id="21" name="Title 1">
            <a:extLst>
              <a:ext uri="{FF2B5EF4-FFF2-40B4-BE49-F238E27FC236}">
                <a16:creationId xmlns:a16="http://schemas.microsoft.com/office/drawing/2014/main" id="{3EA6D41D-BD33-514C-80EA-5E51B030E26E}"/>
              </a:ext>
            </a:extLst>
          </p:cNvPr>
          <p:cNvSpPr>
            <a:spLocks noGrp="1"/>
          </p:cNvSpPr>
          <p:nvPr>
            <p:ph type="title"/>
          </p:nvPr>
        </p:nvSpPr>
        <p:spPr>
          <a:xfrm>
            <a:off x="838200" y="519964"/>
            <a:ext cx="9977271" cy="548819"/>
          </a:xfrm>
        </p:spPr>
        <p:txBody>
          <a:bodyPr>
            <a:noAutofit/>
          </a:bodyPr>
          <a:lstStyle>
            <a:lvl1pPr>
              <a:defRPr sz="3600"/>
            </a:lvl1pPr>
          </a:lstStyle>
          <a:p>
            <a:r>
              <a:rPr lang="en-US"/>
              <a:t>Click to edit Master title style</a:t>
            </a:r>
            <a:endParaRPr lang="en-US" dirty="0"/>
          </a:p>
        </p:txBody>
      </p:sp>
      <p:sp>
        <p:nvSpPr>
          <p:cNvPr id="15" name="Content Placeholder 2">
            <a:extLst>
              <a:ext uri="{FF2B5EF4-FFF2-40B4-BE49-F238E27FC236}">
                <a16:creationId xmlns:a16="http://schemas.microsoft.com/office/drawing/2014/main" id="{CBE827E2-8C8D-664E-B07C-9EADEC5D464C}"/>
              </a:ext>
            </a:extLst>
          </p:cNvPr>
          <p:cNvSpPr>
            <a:spLocks noGrp="1"/>
          </p:cNvSpPr>
          <p:nvPr>
            <p:ph idx="1"/>
          </p:nvPr>
        </p:nvSpPr>
        <p:spPr>
          <a:xfrm>
            <a:off x="838199" y="1960844"/>
            <a:ext cx="2369457" cy="3313997"/>
          </a:xfrm>
          <a:prstGeom prst="roundRect">
            <a:avLst>
              <a:gd name="adj" fmla="val 3758"/>
            </a:avLst>
          </a:prstGeom>
          <a:solidFill>
            <a:srgbClr val="702082"/>
          </a:solidFill>
        </p:spPr>
        <p:txBody>
          <a:bodyPr lIns="180000" tIns="180000" rIns="180000" bIns="180000" anchor="ctr" anchorCtr="0"/>
          <a:lstStyle>
            <a:lvl1pPr marL="0" indent="0">
              <a:buNone/>
              <a:defRPr>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TextBox 15" descr="1">
            <a:extLst>
              <a:ext uri="{FF2B5EF4-FFF2-40B4-BE49-F238E27FC236}">
                <a16:creationId xmlns:a16="http://schemas.microsoft.com/office/drawing/2014/main" id="{5229882F-8E60-DC4E-B829-E40C3B79068A}"/>
              </a:ext>
            </a:extLst>
          </p:cNvPr>
          <p:cNvSpPr txBox="1">
            <a:spLocks noChangeAspect="1"/>
          </p:cNvSpPr>
          <p:nvPr userDrawn="1"/>
        </p:nvSpPr>
        <p:spPr>
          <a:xfrm>
            <a:off x="3440291" y="3257843"/>
            <a:ext cx="720000" cy="720000"/>
          </a:xfrm>
          <a:prstGeom prst="ellipse">
            <a:avLst/>
          </a:prstGeom>
          <a:solidFill>
            <a:srgbClr val="702082"/>
          </a:solidFill>
        </p:spPr>
        <p:txBody>
          <a:bodyPr wrap="square" rtlCol="0" anchor="ctr">
            <a:spAutoFit/>
          </a:bodyPr>
          <a:lstStyle/>
          <a:p>
            <a:pPr algn="ctr"/>
            <a:r>
              <a:rPr lang="en-US" b="0" i="0" dirty="0">
                <a:solidFill>
                  <a:schemeClr val="bg1"/>
                </a:solidFill>
                <a:latin typeface="Arial" panose="020B0604020202020204" pitchFamily="34" charset="0"/>
                <a:cs typeface="Arial" panose="020B0604020202020204" pitchFamily="34" charset="0"/>
              </a:rPr>
              <a:t>1</a:t>
            </a:r>
          </a:p>
        </p:txBody>
      </p:sp>
      <p:sp>
        <p:nvSpPr>
          <p:cNvPr id="17" name="Content Placeholder 2">
            <a:extLst>
              <a:ext uri="{FF2B5EF4-FFF2-40B4-BE49-F238E27FC236}">
                <a16:creationId xmlns:a16="http://schemas.microsoft.com/office/drawing/2014/main" id="{551A80D3-61D4-CF4A-8400-CA845C208530}"/>
              </a:ext>
            </a:extLst>
          </p:cNvPr>
          <p:cNvSpPr>
            <a:spLocks noGrp="1"/>
          </p:cNvSpPr>
          <p:nvPr>
            <p:ph idx="13"/>
          </p:nvPr>
        </p:nvSpPr>
        <p:spPr>
          <a:xfrm>
            <a:off x="4443757" y="1960844"/>
            <a:ext cx="2370113" cy="3313997"/>
          </a:xfrm>
          <a:prstGeom prst="roundRect">
            <a:avLst>
              <a:gd name="adj" fmla="val 3758"/>
            </a:avLst>
          </a:prstGeom>
          <a:solidFill>
            <a:srgbClr val="212322"/>
          </a:solidFill>
        </p:spPr>
        <p:txBody>
          <a:bodyPr lIns="180000" tIns="180000" rIns="180000" bIns="180000" anchor="ctr" anchorCtr="0"/>
          <a:lstStyle>
            <a:lvl1pPr marL="0" indent="0">
              <a:buNone/>
              <a:defRPr>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Box 17" descr="2">
            <a:extLst>
              <a:ext uri="{FF2B5EF4-FFF2-40B4-BE49-F238E27FC236}">
                <a16:creationId xmlns:a16="http://schemas.microsoft.com/office/drawing/2014/main" id="{FEC23411-C866-AD45-97DB-A8500AA6A094}"/>
              </a:ext>
            </a:extLst>
          </p:cNvPr>
          <p:cNvSpPr txBox="1">
            <a:spLocks/>
          </p:cNvSpPr>
          <p:nvPr userDrawn="1"/>
        </p:nvSpPr>
        <p:spPr>
          <a:xfrm>
            <a:off x="7041271" y="3257843"/>
            <a:ext cx="720000" cy="720000"/>
          </a:xfrm>
          <a:prstGeom prst="ellipse">
            <a:avLst/>
          </a:prstGeom>
          <a:solidFill>
            <a:srgbClr val="212322"/>
          </a:solidFill>
        </p:spPr>
        <p:txBody>
          <a:bodyPr wrap="square" rtlCol="0" anchor="ctr">
            <a:spAutoFit/>
          </a:bodyPr>
          <a:lstStyle/>
          <a:p>
            <a:pPr algn="ctr"/>
            <a:r>
              <a:rPr lang="en-US" b="0" i="0" dirty="0">
                <a:solidFill>
                  <a:schemeClr val="bg1"/>
                </a:solidFill>
                <a:latin typeface="Arial" panose="020B0604020202020204" pitchFamily="34" charset="0"/>
                <a:cs typeface="Arial" panose="020B0604020202020204" pitchFamily="34" charset="0"/>
              </a:rPr>
              <a:t>2</a:t>
            </a:r>
          </a:p>
        </p:txBody>
      </p:sp>
      <p:sp>
        <p:nvSpPr>
          <p:cNvPr id="20" name="Content Placeholder 2">
            <a:extLst>
              <a:ext uri="{FF2B5EF4-FFF2-40B4-BE49-F238E27FC236}">
                <a16:creationId xmlns:a16="http://schemas.microsoft.com/office/drawing/2014/main" id="{4B35406F-3770-2A40-9173-67A3538D2FBD}"/>
              </a:ext>
            </a:extLst>
          </p:cNvPr>
          <p:cNvSpPr>
            <a:spLocks noGrp="1"/>
          </p:cNvSpPr>
          <p:nvPr>
            <p:ph idx="14"/>
          </p:nvPr>
        </p:nvSpPr>
        <p:spPr>
          <a:xfrm>
            <a:off x="8042227" y="1960844"/>
            <a:ext cx="2361661" cy="3313997"/>
          </a:xfrm>
          <a:prstGeom prst="roundRect">
            <a:avLst>
              <a:gd name="adj" fmla="val 3758"/>
            </a:avLst>
          </a:prstGeom>
          <a:solidFill>
            <a:srgbClr val="702082"/>
          </a:solidFill>
        </p:spPr>
        <p:txBody>
          <a:bodyPr lIns="180000" tIns="180000" rIns="180000" bIns="180000" anchor="ctr" anchorCtr="0"/>
          <a:lstStyle>
            <a:lvl1pPr marL="0" indent="0">
              <a:buNone/>
              <a:defRPr>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Box 18" descr="3">
            <a:extLst>
              <a:ext uri="{FF2B5EF4-FFF2-40B4-BE49-F238E27FC236}">
                <a16:creationId xmlns:a16="http://schemas.microsoft.com/office/drawing/2014/main" id="{A666CD40-405E-8F48-BB3F-139D673BAC5B}"/>
              </a:ext>
            </a:extLst>
          </p:cNvPr>
          <p:cNvSpPr txBox="1">
            <a:spLocks/>
          </p:cNvSpPr>
          <p:nvPr userDrawn="1"/>
        </p:nvSpPr>
        <p:spPr>
          <a:xfrm>
            <a:off x="10633800" y="3275678"/>
            <a:ext cx="720000" cy="720000"/>
          </a:xfrm>
          <a:prstGeom prst="ellipse">
            <a:avLst/>
          </a:prstGeom>
          <a:solidFill>
            <a:srgbClr val="702082"/>
          </a:solidFill>
        </p:spPr>
        <p:txBody>
          <a:bodyPr wrap="square" rtlCol="0" anchor="ctr">
            <a:spAutoFit/>
          </a:bodyPr>
          <a:lstStyle/>
          <a:p>
            <a:pPr algn="ctr"/>
            <a:r>
              <a:rPr lang="en-US" b="0" i="0" dirty="0">
                <a:solidFill>
                  <a:schemeClr val="bg1"/>
                </a:solidFill>
                <a:latin typeface="Arial" panose="020B0604020202020204" pitchFamily="34" charset="0"/>
                <a:cs typeface="Arial" panose="020B0604020202020204" pitchFamily="34" charset="0"/>
              </a:rPr>
              <a:t>3</a:t>
            </a:r>
          </a:p>
        </p:txBody>
      </p:sp>
      <p:sp>
        <p:nvSpPr>
          <p:cNvPr id="4" name="Date Placeholder 3">
            <a:extLst>
              <a:ext uri="{FF2B5EF4-FFF2-40B4-BE49-F238E27FC236}">
                <a16:creationId xmlns:a16="http://schemas.microsoft.com/office/drawing/2014/main" id="{E1244F07-9552-DF47-A3DF-81EEEB30D5D2}"/>
              </a:ext>
            </a:extLst>
          </p:cNvPr>
          <p:cNvSpPr>
            <a:spLocks noGrp="1"/>
          </p:cNvSpPr>
          <p:nvPr>
            <p:ph type="dt" sz="half" idx="10"/>
          </p:nvPr>
        </p:nvSpPr>
        <p:spPr/>
        <p:txBody>
          <a:bodyPr/>
          <a:lstStyle/>
          <a:p>
            <a:fld id="{0715BF9A-A25A-9E44-AC24-21CF2156EB06}" type="datetime1">
              <a:rPr lang="en-GB" smtClean="0"/>
              <a:t>05/04/2023</a:t>
            </a:fld>
            <a:endParaRPr lang="en-US"/>
          </a:p>
        </p:txBody>
      </p:sp>
      <p:sp>
        <p:nvSpPr>
          <p:cNvPr id="5" name="Footer Placeholder 4">
            <a:extLst>
              <a:ext uri="{FF2B5EF4-FFF2-40B4-BE49-F238E27FC236}">
                <a16:creationId xmlns:a16="http://schemas.microsoft.com/office/drawing/2014/main" id="{70360707-9E51-FF4F-8A77-BCC5BE6976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914B9F-1F46-414D-B534-1A5CCD323D2D}"/>
              </a:ext>
            </a:extLst>
          </p:cNvPr>
          <p:cNvSpPr>
            <a:spLocks noGrp="1"/>
          </p:cNvSpPr>
          <p:nvPr>
            <p:ph type="sldNum" sz="quarter" idx="12"/>
          </p:nvPr>
        </p:nvSpPr>
        <p:spPr/>
        <p:txBody>
          <a:bodyPr/>
          <a:lstStyle/>
          <a:p>
            <a:fld id="{016687C5-7511-7743-B429-3BDBE272F28B}" type="slidenum">
              <a:rPr lang="en-US" smtClean="0"/>
              <a:t>‹#›</a:t>
            </a:fld>
            <a:endParaRPr lang="en-US"/>
          </a:p>
        </p:txBody>
      </p:sp>
    </p:spTree>
    <p:extLst>
      <p:ext uri="{BB962C8B-B14F-4D97-AF65-F5344CB8AC3E}">
        <p14:creationId xmlns:p14="http://schemas.microsoft.com/office/powerpoint/2010/main" val="250193864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Generic Flow Chart 2">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056D04D0-7888-BF4A-8490-E3598A8C2B1F}"/>
              </a:ext>
              <a:ext uri="{C183D7F6-B498-43B3-948B-1728B52AA6E4}">
                <adec:decorative xmlns:adec="http://schemas.microsoft.com/office/drawing/2017/decorative" val="1"/>
              </a:ext>
            </a:extLst>
          </p:cNvPr>
          <p:cNvCxnSpPr>
            <a:cxnSpLocks/>
          </p:cNvCxnSpPr>
          <p:nvPr userDrawn="1"/>
        </p:nvCxnSpPr>
        <p:spPr>
          <a:xfrm>
            <a:off x="-50800" y="3617843"/>
            <a:ext cx="12253463" cy="0"/>
          </a:xfrm>
          <a:prstGeom prst="line">
            <a:avLst/>
          </a:prstGeom>
          <a:ln w="28575">
            <a:solidFill>
              <a:srgbClr val="702082"/>
            </a:solidFill>
          </a:ln>
        </p:spPr>
        <p:style>
          <a:lnRef idx="1">
            <a:schemeClr val="accent1"/>
          </a:lnRef>
          <a:fillRef idx="0">
            <a:schemeClr val="accent1"/>
          </a:fillRef>
          <a:effectRef idx="0">
            <a:schemeClr val="accent1"/>
          </a:effectRef>
          <a:fontRef idx="minor">
            <a:schemeClr val="tx1"/>
          </a:fontRef>
        </p:style>
      </p:cxnSp>
      <p:pic>
        <p:nvPicPr>
          <p:cNvPr id="24" name="Picture 23">
            <a:extLst>
              <a:ext uri="{FF2B5EF4-FFF2-40B4-BE49-F238E27FC236}">
                <a16:creationId xmlns:a16="http://schemas.microsoft.com/office/drawing/2014/main" id="{4AE12F76-1376-6D42-B2AA-7CB3A9664C0E}"/>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8052000" y="2718000"/>
            <a:ext cx="4140000" cy="4140000"/>
          </a:xfrm>
          <a:prstGeom prst="rect">
            <a:avLst/>
          </a:prstGeom>
        </p:spPr>
      </p:pic>
      <p:sp>
        <p:nvSpPr>
          <p:cNvPr id="21" name="Title 1">
            <a:extLst>
              <a:ext uri="{FF2B5EF4-FFF2-40B4-BE49-F238E27FC236}">
                <a16:creationId xmlns:a16="http://schemas.microsoft.com/office/drawing/2014/main" id="{867A9403-DB04-8348-B31B-339D7FB807C9}"/>
              </a:ext>
            </a:extLst>
          </p:cNvPr>
          <p:cNvSpPr>
            <a:spLocks noGrp="1"/>
          </p:cNvSpPr>
          <p:nvPr>
            <p:ph type="title"/>
          </p:nvPr>
        </p:nvSpPr>
        <p:spPr>
          <a:xfrm>
            <a:off x="838200" y="519964"/>
            <a:ext cx="9977271" cy="548819"/>
          </a:xfrm>
        </p:spPr>
        <p:txBody>
          <a:bodyPr>
            <a:noAutofit/>
          </a:bodyPr>
          <a:lstStyle>
            <a:lvl1pPr>
              <a:defRPr sz="3600"/>
            </a:lvl1pPr>
          </a:lstStyle>
          <a:p>
            <a:r>
              <a:rPr lang="en-US"/>
              <a:t>Click to edit Master title style</a:t>
            </a:r>
            <a:endParaRPr lang="en-US" dirty="0"/>
          </a:p>
        </p:txBody>
      </p:sp>
      <p:sp>
        <p:nvSpPr>
          <p:cNvPr id="15" name="Content Placeholder 2">
            <a:extLst>
              <a:ext uri="{FF2B5EF4-FFF2-40B4-BE49-F238E27FC236}">
                <a16:creationId xmlns:a16="http://schemas.microsoft.com/office/drawing/2014/main" id="{CBE827E2-8C8D-664E-B07C-9EADEC5D464C}"/>
              </a:ext>
            </a:extLst>
          </p:cNvPr>
          <p:cNvSpPr>
            <a:spLocks noGrp="1"/>
          </p:cNvSpPr>
          <p:nvPr>
            <p:ph idx="1"/>
          </p:nvPr>
        </p:nvSpPr>
        <p:spPr>
          <a:xfrm>
            <a:off x="838199" y="1960844"/>
            <a:ext cx="2369457" cy="3313997"/>
          </a:xfrm>
          <a:prstGeom prst="roundRect">
            <a:avLst>
              <a:gd name="adj" fmla="val 3758"/>
            </a:avLst>
          </a:prstGeom>
          <a:solidFill>
            <a:srgbClr val="702082"/>
          </a:solidFill>
        </p:spPr>
        <p:txBody>
          <a:bodyPr lIns="180000" tIns="180000" rIns="180000" bIns="180000" anchor="ctr" anchorCtr="0"/>
          <a:lstStyle>
            <a:lvl1pPr marL="0" indent="0">
              <a:buNone/>
              <a:defRPr>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TextBox 15" descr="3">
            <a:extLst>
              <a:ext uri="{FF2B5EF4-FFF2-40B4-BE49-F238E27FC236}">
                <a16:creationId xmlns:a16="http://schemas.microsoft.com/office/drawing/2014/main" id="{5229882F-8E60-DC4E-B829-E40C3B79068A}"/>
              </a:ext>
            </a:extLst>
          </p:cNvPr>
          <p:cNvSpPr txBox="1">
            <a:spLocks noChangeAspect="1"/>
          </p:cNvSpPr>
          <p:nvPr userDrawn="1"/>
        </p:nvSpPr>
        <p:spPr>
          <a:xfrm>
            <a:off x="3440291" y="3264220"/>
            <a:ext cx="720000" cy="720000"/>
          </a:xfrm>
          <a:prstGeom prst="ellipse">
            <a:avLst/>
          </a:prstGeom>
          <a:solidFill>
            <a:srgbClr val="702082"/>
          </a:solidFill>
        </p:spPr>
        <p:txBody>
          <a:bodyPr wrap="square" rtlCol="0" anchor="ctr">
            <a:spAutoFit/>
          </a:bodyPr>
          <a:lstStyle/>
          <a:p>
            <a:pPr algn="ctr"/>
            <a:r>
              <a:rPr lang="en-US" b="0" i="0" dirty="0">
                <a:solidFill>
                  <a:schemeClr val="bg1"/>
                </a:solidFill>
                <a:latin typeface="Arial" panose="020B0604020202020204" pitchFamily="34" charset="0"/>
                <a:cs typeface="Arial" panose="020B0604020202020204" pitchFamily="34" charset="0"/>
              </a:rPr>
              <a:t>4</a:t>
            </a:r>
          </a:p>
        </p:txBody>
      </p:sp>
      <p:sp>
        <p:nvSpPr>
          <p:cNvPr id="17" name="Content Placeholder 2">
            <a:extLst>
              <a:ext uri="{FF2B5EF4-FFF2-40B4-BE49-F238E27FC236}">
                <a16:creationId xmlns:a16="http://schemas.microsoft.com/office/drawing/2014/main" id="{551A80D3-61D4-CF4A-8400-CA845C208530}"/>
              </a:ext>
            </a:extLst>
          </p:cNvPr>
          <p:cNvSpPr>
            <a:spLocks noGrp="1"/>
          </p:cNvSpPr>
          <p:nvPr>
            <p:ph idx="13"/>
          </p:nvPr>
        </p:nvSpPr>
        <p:spPr>
          <a:xfrm>
            <a:off x="4443757" y="1960844"/>
            <a:ext cx="2370113" cy="3313997"/>
          </a:xfrm>
          <a:prstGeom prst="roundRect">
            <a:avLst>
              <a:gd name="adj" fmla="val 3758"/>
            </a:avLst>
          </a:prstGeom>
          <a:solidFill>
            <a:srgbClr val="212322"/>
          </a:solidFill>
        </p:spPr>
        <p:txBody>
          <a:bodyPr lIns="180000" tIns="180000" rIns="180000" bIns="180000" anchor="ctr" anchorCtr="0"/>
          <a:lstStyle>
            <a:lvl1pPr marL="0" indent="0">
              <a:buNone/>
              <a:defRPr>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Box 17" descr="4">
            <a:extLst>
              <a:ext uri="{FF2B5EF4-FFF2-40B4-BE49-F238E27FC236}">
                <a16:creationId xmlns:a16="http://schemas.microsoft.com/office/drawing/2014/main" id="{FEC23411-C866-AD45-97DB-A8500AA6A094}"/>
              </a:ext>
            </a:extLst>
          </p:cNvPr>
          <p:cNvSpPr txBox="1">
            <a:spLocks noChangeAspect="1"/>
          </p:cNvSpPr>
          <p:nvPr userDrawn="1"/>
        </p:nvSpPr>
        <p:spPr>
          <a:xfrm>
            <a:off x="7041271" y="3264220"/>
            <a:ext cx="720000" cy="720000"/>
          </a:xfrm>
          <a:prstGeom prst="ellipse">
            <a:avLst/>
          </a:prstGeom>
          <a:solidFill>
            <a:srgbClr val="212322"/>
          </a:solidFill>
        </p:spPr>
        <p:txBody>
          <a:bodyPr wrap="square" rtlCol="0" anchor="ctr">
            <a:spAutoFit/>
          </a:bodyPr>
          <a:lstStyle/>
          <a:p>
            <a:pPr algn="ctr"/>
            <a:r>
              <a:rPr lang="en-US" b="0" i="0" dirty="0">
                <a:solidFill>
                  <a:schemeClr val="bg1"/>
                </a:solidFill>
                <a:latin typeface="Arial" panose="020B0604020202020204" pitchFamily="34" charset="0"/>
                <a:cs typeface="Arial" panose="020B0604020202020204" pitchFamily="34" charset="0"/>
              </a:rPr>
              <a:t>5</a:t>
            </a:r>
          </a:p>
        </p:txBody>
      </p:sp>
      <p:sp>
        <p:nvSpPr>
          <p:cNvPr id="20" name="Content Placeholder 2">
            <a:extLst>
              <a:ext uri="{FF2B5EF4-FFF2-40B4-BE49-F238E27FC236}">
                <a16:creationId xmlns:a16="http://schemas.microsoft.com/office/drawing/2014/main" id="{4B35406F-3770-2A40-9173-67A3538D2FBD}"/>
              </a:ext>
            </a:extLst>
          </p:cNvPr>
          <p:cNvSpPr>
            <a:spLocks noGrp="1"/>
          </p:cNvSpPr>
          <p:nvPr>
            <p:ph idx="14"/>
          </p:nvPr>
        </p:nvSpPr>
        <p:spPr>
          <a:xfrm>
            <a:off x="8042227" y="1960844"/>
            <a:ext cx="2361661" cy="3313997"/>
          </a:xfrm>
          <a:prstGeom prst="roundRect">
            <a:avLst>
              <a:gd name="adj" fmla="val 3758"/>
            </a:avLst>
          </a:prstGeom>
          <a:solidFill>
            <a:srgbClr val="702082"/>
          </a:solidFill>
        </p:spPr>
        <p:txBody>
          <a:bodyPr lIns="180000" tIns="180000" rIns="180000" bIns="180000" anchor="ctr" anchorCtr="0"/>
          <a:lstStyle>
            <a:lvl1pPr marL="0" indent="0">
              <a:buNone/>
              <a:defRPr>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Box 18" descr="5">
            <a:extLst>
              <a:ext uri="{FF2B5EF4-FFF2-40B4-BE49-F238E27FC236}">
                <a16:creationId xmlns:a16="http://schemas.microsoft.com/office/drawing/2014/main" id="{A666CD40-405E-8F48-BB3F-139D673BAC5B}"/>
              </a:ext>
            </a:extLst>
          </p:cNvPr>
          <p:cNvSpPr txBox="1">
            <a:spLocks/>
          </p:cNvSpPr>
          <p:nvPr userDrawn="1"/>
        </p:nvSpPr>
        <p:spPr>
          <a:xfrm>
            <a:off x="10746535" y="3264220"/>
            <a:ext cx="723600" cy="720000"/>
          </a:xfrm>
          <a:prstGeom prst="ellipse">
            <a:avLst/>
          </a:prstGeom>
          <a:solidFill>
            <a:srgbClr val="702082"/>
          </a:solidFill>
        </p:spPr>
        <p:txBody>
          <a:bodyPr wrap="square" rtlCol="0" anchor="ctr">
            <a:spAutoFit/>
          </a:bodyPr>
          <a:lstStyle/>
          <a:p>
            <a:pPr algn="ctr"/>
            <a:r>
              <a:rPr lang="en-US" b="0" i="0" dirty="0">
                <a:solidFill>
                  <a:schemeClr val="bg1"/>
                </a:solidFill>
                <a:latin typeface="Arial" panose="020B0604020202020204" pitchFamily="34" charset="0"/>
                <a:cs typeface="Arial" panose="020B0604020202020204" pitchFamily="34" charset="0"/>
              </a:rPr>
              <a:t>6</a:t>
            </a:r>
          </a:p>
        </p:txBody>
      </p:sp>
      <p:sp>
        <p:nvSpPr>
          <p:cNvPr id="4" name="Date Placeholder 3">
            <a:extLst>
              <a:ext uri="{FF2B5EF4-FFF2-40B4-BE49-F238E27FC236}">
                <a16:creationId xmlns:a16="http://schemas.microsoft.com/office/drawing/2014/main" id="{E1244F07-9552-DF47-A3DF-81EEEB30D5D2}"/>
              </a:ext>
            </a:extLst>
          </p:cNvPr>
          <p:cNvSpPr>
            <a:spLocks noGrp="1"/>
          </p:cNvSpPr>
          <p:nvPr>
            <p:ph type="dt" sz="half" idx="10"/>
          </p:nvPr>
        </p:nvSpPr>
        <p:spPr/>
        <p:txBody>
          <a:bodyPr/>
          <a:lstStyle/>
          <a:p>
            <a:fld id="{4503D537-DB89-2741-879E-E6FBC377CB7F}" type="datetime1">
              <a:rPr lang="en-GB" smtClean="0"/>
              <a:t>05/04/2023</a:t>
            </a:fld>
            <a:endParaRPr lang="en-US"/>
          </a:p>
        </p:txBody>
      </p:sp>
      <p:sp>
        <p:nvSpPr>
          <p:cNvPr id="5" name="Footer Placeholder 4">
            <a:extLst>
              <a:ext uri="{FF2B5EF4-FFF2-40B4-BE49-F238E27FC236}">
                <a16:creationId xmlns:a16="http://schemas.microsoft.com/office/drawing/2014/main" id="{70360707-9E51-FF4F-8A77-BCC5BE6976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914B9F-1F46-414D-B534-1A5CCD323D2D}"/>
              </a:ext>
            </a:extLst>
          </p:cNvPr>
          <p:cNvSpPr>
            <a:spLocks noGrp="1"/>
          </p:cNvSpPr>
          <p:nvPr>
            <p:ph type="sldNum" sz="quarter" idx="12"/>
          </p:nvPr>
        </p:nvSpPr>
        <p:spPr/>
        <p:txBody>
          <a:bodyPr/>
          <a:lstStyle/>
          <a:p>
            <a:fld id="{016687C5-7511-7743-B429-3BDBE272F28B}" type="slidenum">
              <a:rPr lang="en-US" smtClean="0"/>
              <a:t>‹#›</a:t>
            </a:fld>
            <a:endParaRPr lang="en-US"/>
          </a:p>
        </p:txBody>
      </p:sp>
    </p:spTree>
    <p:extLst>
      <p:ext uri="{BB962C8B-B14F-4D97-AF65-F5344CB8AC3E}">
        <p14:creationId xmlns:p14="http://schemas.microsoft.com/office/powerpoint/2010/main" val="90824993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Generic Flow Chart 3">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056D04D0-7888-BF4A-8490-E3598A8C2B1F}"/>
              </a:ext>
            </a:extLst>
          </p:cNvPr>
          <p:cNvCxnSpPr>
            <a:cxnSpLocks/>
          </p:cNvCxnSpPr>
          <p:nvPr userDrawn="1"/>
        </p:nvCxnSpPr>
        <p:spPr>
          <a:xfrm>
            <a:off x="0" y="3617843"/>
            <a:ext cx="11036591" cy="0"/>
          </a:xfrm>
          <a:prstGeom prst="line">
            <a:avLst/>
          </a:prstGeom>
          <a:ln w="28575">
            <a:solidFill>
              <a:srgbClr val="702082"/>
            </a:solidFill>
          </a:ln>
        </p:spPr>
        <p:style>
          <a:lnRef idx="1">
            <a:schemeClr val="accent1"/>
          </a:lnRef>
          <a:fillRef idx="0">
            <a:schemeClr val="accent1"/>
          </a:fillRef>
          <a:effectRef idx="0">
            <a:schemeClr val="accent1"/>
          </a:effectRef>
          <a:fontRef idx="minor">
            <a:schemeClr val="tx1"/>
          </a:fontRef>
        </p:style>
      </p:cxnSp>
      <p:pic>
        <p:nvPicPr>
          <p:cNvPr id="24" name="Picture 23">
            <a:extLst>
              <a:ext uri="{FF2B5EF4-FFF2-40B4-BE49-F238E27FC236}">
                <a16:creationId xmlns:a16="http://schemas.microsoft.com/office/drawing/2014/main" id="{53365D08-9FBB-4142-93B8-0502CDFD9847}"/>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8052000" y="2718000"/>
            <a:ext cx="4140000" cy="4140000"/>
          </a:xfrm>
          <a:prstGeom prst="rect">
            <a:avLst/>
          </a:prstGeom>
        </p:spPr>
      </p:pic>
      <p:sp>
        <p:nvSpPr>
          <p:cNvPr id="19" name="Title 1">
            <a:extLst>
              <a:ext uri="{FF2B5EF4-FFF2-40B4-BE49-F238E27FC236}">
                <a16:creationId xmlns:a16="http://schemas.microsoft.com/office/drawing/2014/main" id="{A783AA5C-25E9-1D47-A098-CB8BECAF4201}"/>
              </a:ext>
            </a:extLst>
          </p:cNvPr>
          <p:cNvSpPr>
            <a:spLocks noGrp="1"/>
          </p:cNvSpPr>
          <p:nvPr>
            <p:ph type="title"/>
          </p:nvPr>
        </p:nvSpPr>
        <p:spPr>
          <a:xfrm>
            <a:off x="838200" y="519964"/>
            <a:ext cx="9977271" cy="548819"/>
          </a:xfrm>
        </p:spPr>
        <p:txBody>
          <a:bodyPr>
            <a:noAutofit/>
          </a:bodyPr>
          <a:lstStyle>
            <a:lvl1pPr>
              <a:defRPr sz="3600"/>
            </a:lvl1pPr>
          </a:lstStyle>
          <a:p>
            <a:r>
              <a:rPr lang="en-US"/>
              <a:t>Click to edit Master title style</a:t>
            </a:r>
            <a:endParaRPr lang="en-US" dirty="0"/>
          </a:p>
        </p:txBody>
      </p:sp>
      <p:sp>
        <p:nvSpPr>
          <p:cNvPr id="21" name="TextBox 20" descr="4">
            <a:extLst>
              <a:ext uri="{FF2B5EF4-FFF2-40B4-BE49-F238E27FC236}">
                <a16:creationId xmlns:a16="http://schemas.microsoft.com/office/drawing/2014/main" id="{402C4869-86BF-854E-91B5-2F8215766C1F}"/>
              </a:ext>
            </a:extLst>
          </p:cNvPr>
          <p:cNvSpPr txBox="1">
            <a:spLocks/>
          </p:cNvSpPr>
          <p:nvPr userDrawn="1"/>
        </p:nvSpPr>
        <p:spPr>
          <a:xfrm>
            <a:off x="795409" y="3261755"/>
            <a:ext cx="720000" cy="720000"/>
          </a:xfrm>
          <a:prstGeom prst="ellipse">
            <a:avLst/>
          </a:prstGeom>
          <a:solidFill>
            <a:srgbClr val="212322"/>
          </a:solidFill>
        </p:spPr>
        <p:txBody>
          <a:bodyPr wrap="square" rtlCol="0" anchor="ctr">
            <a:spAutoFit/>
          </a:bodyPr>
          <a:lstStyle/>
          <a:p>
            <a:pPr algn="ctr"/>
            <a:r>
              <a:rPr lang="en-US" b="0" i="0" dirty="0">
                <a:solidFill>
                  <a:schemeClr val="bg1"/>
                </a:solidFill>
                <a:latin typeface="Arial" panose="020B0604020202020204" pitchFamily="34" charset="0"/>
                <a:cs typeface="Arial" panose="020B0604020202020204" pitchFamily="34" charset="0"/>
              </a:rPr>
              <a:t>4</a:t>
            </a:r>
          </a:p>
        </p:txBody>
      </p:sp>
      <p:sp>
        <p:nvSpPr>
          <p:cNvPr id="15" name="Content Placeholder 2">
            <a:extLst>
              <a:ext uri="{FF2B5EF4-FFF2-40B4-BE49-F238E27FC236}">
                <a16:creationId xmlns:a16="http://schemas.microsoft.com/office/drawing/2014/main" id="{CBE827E2-8C8D-664E-B07C-9EADEC5D464C}"/>
              </a:ext>
            </a:extLst>
          </p:cNvPr>
          <p:cNvSpPr>
            <a:spLocks noGrp="1"/>
          </p:cNvSpPr>
          <p:nvPr>
            <p:ph idx="1"/>
          </p:nvPr>
        </p:nvSpPr>
        <p:spPr>
          <a:xfrm>
            <a:off x="1773663" y="1960844"/>
            <a:ext cx="2369457" cy="3313997"/>
          </a:xfrm>
          <a:prstGeom prst="roundRect">
            <a:avLst>
              <a:gd name="adj" fmla="val 3758"/>
            </a:avLst>
          </a:prstGeom>
          <a:solidFill>
            <a:srgbClr val="212322"/>
          </a:solidFill>
        </p:spPr>
        <p:txBody>
          <a:bodyPr lIns="180000" tIns="180000" rIns="180000" bIns="180000" anchor="ctr" anchorCtr="0"/>
          <a:lstStyle>
            <a:lvl1pPr marL="0" indent="0">
              <a:buNone/>
              <a:defRPr>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TextBox 15" descr="5">
            <a:extLst>
              <a:ext uri="{FF2B5EF4-FFF2-40B4-BE49-F238E27FC236}">
                <a16:creationId xmlns:a16="http://schemas.microsoft.com/office/drawing/2014/main" id="{5229882F-8E60-DC4E-B829-E40C3B79068A}"/>
              </a:ext>
            </a:extLst>
          </p:cNvPr>
          <p:cNvSpPr txBox="1">
            <a:spLocks/>
          </p:cNvSpPr>
          <p:nvPr userDrawn="1"/>
        </p:nvSpPr>
        <p:spPr>
          <a:xfrm>
            <a:off x="4405429" y="3243612"/>
            <a:ext cx="723600" cy="720000"/>
          </a:xfrm>
          <a:prstGeom prst="ellipse">
            <a:avLst/>
          </a:prstGeom>
          <a:solidFill>
            <a:srgbClr val="702082"/>
          </a:solidFill>
        </p:spPr>
        <p:txBody>
          <a:bodyPr wrap="square" rtlCol="0" anchor="ctr">
            <a:spAutoFit/>
          </a:bodyPr>
          <a:lstStyle/>
          <a:p>
            <a:pPr algn="ctr"/>
            <a:r>
              <a:rPr lang="en-US" b="0" i="0" dirty="0">
                <a:solidFill>
                  <a:schemeClr val="bg1"/>
                </a:solidFill>
                <a:latin typeface="Arial" panose="020B0604020202020204" pitchFamily="34" charset="0"/>
                <a:cs typeface="Arial" panose="020B0604020202020204" pitchFamily="34" charset="0"/>
              </a:rPr>
              <a:t>5</a:t>
            </a:r>
          </a:p>
        </p:txBody>
      </p:sp>
      <p:sp>
        <p:nvSpPr>
          <p:cNvPr id="17" name="Content Placeholder 2">
            <a:extLst>
              <a:ext uri="{FF2B5EF4-FFF2-40B4-BE49-F238E27FC236}">
                <a16:creationId xmlns:a16="http://schemas.microsoft.com/office/drawing/2014/main" id="{551A80D3-61D4-CF4A-8400-CA845C208530}"/>
              </a:ext>
            </a:extLst>
          </p:cNvPr>
          <p:cNvSpPr>
            <a:spLocks noGrp="1"/>
          </p:cNvSpPr>
          <p:nvPr>
            <p:ph idx="13"/>
          </p:nvPr>
        </p:nvSpPr>
        <p:spPr>
          <a:xfrm>
            <a:off x="5382573" y="1960844"/>
            <a:ext cx="2370113" cy="3313997"/>
          </a:xfrm>
          <a:prstGeom prst="roundRect">
            <a:avLst>
              <a:gd name="adj" fmla="val 3758"/>
            </a:avLst>
          </a:prstGeom>
          <a:solidFill>
            <a:srgbClr val="702082"/>
          </a:solidFill>
        </p:spPr>
        <p:txBody>
          <a:bodyPr lIns="180000" tIns="180000" rIns="180000" bIns="180000" anchor="ctr" anchorCtr="0"/>
          <a:lstStyle>
            <a:lvl1pPr marL="0" indent="0">
              <a:buNone/>
              <a:defRPr>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Box 17" descr="6">
            <a:extLst>
              <a:ext uri="{FF2B5EF4-FFF2-40B4-BE49-F238E27FC236}">
                <a16:creationId xmlns:a16="http://schemas.microsoft.com/office/drawing/2014/main" id="{FEC23411-C866-AD45-97DB-A8500AA6A094}"/>
              </a:ext>
            </a:extLst>
          </p:cNvPr>
          <p:cNvSpPr txBox="1">
            <a:spLocks/>
          </p:cNvSpPr>
          <p:nvPr userDrawn="1"/>
        </p:nvSpPr>
        <p:spPr>
          <a:xfrm>
            <a:off x="8020801" y="3243612"/>
            <a:ext cx="720000" cy="720000"/>
          </a:xfrm>
          <a:prstGeom prst="ellipse">
            <a:avLst/>
          </a:prstGeom>
          <a:solidFill>
            <a:srgbClr val="212322"/>
          </a:solidFill>
        </p:spPr>
        <p:txBody>
          <a:bodyPr wrap="square" rtlCol="0" anchor="ctr">
            <a:spAutoFit/>
          </a:bodyPr>
          <a:lstStyle/>
          <a:p>
            <a:pPr algn="ctr"/>
            <a:r>
              <a:rPr lang="en-US" b="0" i="0" dirty="0">
                <a:solidFill>
                  <a:schemeClr val="bg1"/>
                </a:solidFill>
                <a:latin typeface="Arial" panose="020B0604020202020204" pitchFamily="34" charset="0"/>
                <a:cs typeface="Arial" panose="020B0604020202020204" pitchFamily="34" charset="0"/>
              </a:rPr>
              <a:t>6</a:t>
            </a:r>
          </a:p>
        </p:txBody>
      </p:sp>
      <p:sp>
        <p:nvSpPr>
          <p:cNvPr id="20" name="Content Placeholder 2">
            <a:extLst>
              <a:ext uri="{FF2B5EF4-FFF2-40B4-BE49-F238E27FC236}">
                <a16:creationId xmlns:a16="http://schemas.microsoft.com/office/drawing/2014/main" id="{4B35406F-3770-2A40-9173-67A3538D2FBD}"/>
              </a:ext>
            </a:extLst>
          </p:cNvPr>
          <p:cNvSpPr>
            <a:spLocks noGrp="1"/>
          </p:cNvSpPr>
          <p:nvPr>
            <p:ph idx="14"/>
          </p:nvPr>
        </p:nvSpPr>
        <p:spPr>
          <a:xfrm>
            <a:off x="9007581" y="1960844"/>
            <a:ext cx="2361661" cy="3313997"/>
          </a:xfrm>
          <a:prstGeom prst="roundRect">
            <a:avLst>
              <a:gd name="adj" fmla="val 3758"/>
            </a:avLst>
          </a:prstGeom>
          <a:solidFill>
            <a:srgbClr val="212322"/>
          </a:solidFill>
        </p:spPr>
        <p:txBody>
          <a:bodyPr lIns="180000" tIns="180000" rIns="180000" bIns="180000" anchor="ctr" anchorCtr="0"/>
          <a:lstStyle>
            <a:lvl1pPr marL="0" indent="0">
              <a:buNone/>
              <a:defRPr>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E1244F07-9552-DF47-A3DF-81EEEB30D5D2}"/>
              </a:ext>
            </a:extLst>
          </p:cNvPr>
          <p:cNvSpPr>
            <a:spLocks noGrp="1"/>
          </p:cNvSpPr>
          <p:nvPr>
            <p:ph type="dt" sz="half" idx="10"/>
          </p:nvPr>
        </p:nvSpPr>
        <p:spPr/>
        <p:txBody>
          <a:bodyPr/>
          <a:lstStyle/>
          <a:p>
            <a:fld id="{A4096729-12C7-6847-AF20-30EC9E9095B0}" type="datetime1">
              <a:rPr lang="en-GB" smtClean="0"/>
              <a:t>05/04/2023</a:t>
            </a:fld>
            <a:endParaRPr lang="en-US"/>
          </a:p>
        </p:txBody>
      </p:sp>
      <p:sp>
        <p:nvSpPr>
          <p:cNvPr id="5" name="Footer Placeholder 4">
            <a:extLst>
              <a:ext uri="{FF2B5EF4-FFF2-40B4-BE49-F238E27FC236}">
                <a16:creationId xmlns:a16="http://schemas.microsoft.com/office/drawing/2014/main" id="{70360707-9E51-FF4F-8A77-BCC5BE6976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914B9F-1F46-414D-B534-1A5CCD323D2D}"/>
              </a:ext>
            </a:extLst>
          </p:cNvPr>
          <p:cNvSpPr>
            <a:spLocks noGrp="1"/>
          </p:cNvSpPr>
          <p:nvPr>
            <p:ph type="sldNum" sz="quarter" idx="12"/>
          </p:nvPr>
        </p:nvSpPr>
        <p:spPr/>
        <p:txBody>
          <a:bodyPr/>
          <a:lstStyle/>
          <a:p>
            <a:fld id="{016687C5-7511-7743-B429-3BDBE272F28B}" type="slidenum">
              <a:rPr lang="en-US" smtClean="0"/>
              <a:t>‹#›</a:t>
            </a:fld>
            <a:endParaRPr lang="en-US"/>
          </a:p>
        </p:txBody>
      </p:sp>
    </p:spTree>
    <p:extLst>
      <p:ext uri="{BB962C8B-B14F-4D97-AF65-F5344CB8AC3E}">
        <p14:creationId xmlns:p14="http://schemas.microsoft.com/office/powerpoint/2010/main" val="416047586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Generic/Impact Two Column">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926A9C47-FC13-6448-9F53-7E11444CCFFD}"/>
              </a:ext>
            </a:extLst>
          </p:cNvPr>
          <p:cNvSpPr>
            <a:spLocks noGrp="1"/>
          </p:cNvSpPr>
          <p:nvPr>
            <p:ph type="title"/>
          </p:nvPr>
        </p:nvSpPr>
        <p:spPr>
          <a:xfrm>
            <a:off x="838200" y="519964"/>
            <a:ext cx="9977271" cy="548819"/>
          </a:xfrm>
        </p:spPr>
        <p:txBody>
          <a:bodyPr>
            <a:noAutofit/>
          </a:bodyPr>
          <a:lstStyle>
            <a:lvl1pPr>
              <a:defRPr sz="3600"/>
            </a:lvl1pPr>
          </a:lstStyle>
          <a:p>
            <a:r>
              <a:rPr lang="en-US"/>
              <a:t>Click to edit Master title style</a:t>
            </a:r>
            <a:endParaRPr lang="en-US" dirty="0"/>
          </a:p>
        </p:txBody>
      </p:sp>
      <p:pic>
        <p:nvPicPr>
          <p:cNvPr id="16" name="Picture 15">
            <a:extLst>
              <a:ext uri="{FF2B5EF4-FFF2-40B4-BE49-F238E27FC236}">
                <a16:creationId xmlns:a16="http://schemas.microsoft.com/office/drawing/2014/main" id="{C5878313-77FD-8244-8818-E61634B962F8}"/>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8052000" y="2718000"/>
            <a:ext cx="4140000" cy="4140000"/>
          </a:xfrm>
          <a:prstGeom prst="rect">
            <a:avLst/>
          </a:prstGeom>
        </p:spPr>
      </p:pic>
      <p:sp>
        <p:nvSpPr>
          <p:cNvPr id="15" name="Content Placeholder 2">
            <a:extLst>
              <a:ext uri="{FF2B5EF4-FFF2-40B4-BE49-F238E27FC236}">
                <a16:creationId xmlns:a16="http://schemas.microsoft.com/office/drawing/2014/main" id="{8A0C2EC8-81AB-2648-BD99-8F3BC31361FC}"/>
              </a:ext>
            </a:extLst>
          </p:cNvPr>
          <p:cNvSpPr>
            <a:spLocks noGrp="1"/>
          </p:cNvSpPr>
          <p:nvPr>
            <p:ph idx="14"/>
          </p:nvPr>
        </p:nvSpPr>
        <p:spPr>
          <a:xfrm>
            <a:off x="838200" y="1459478"/>
            <a:ext cx="504444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014B89A0-27EB-7D49-A1FB-0A24F43DEDB3}"/>
              </a:ext>
            </a:extLst>
          </p:cNvPr>
          <p:cNvSpPr>
            <a:spLocks noGrp="1"/>
          </p:cNvSpPr>
          <p:nvPr>
            <p:ph sz="half" idx="2"/>
          </p:nvPr>
        </p:nvSpPr>
        <p:spPr>
          <a:xfrm>
            <a:off x="6309360" y="1473048"/>
            <a:ext cx="504444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8396E716-C6D3-7140-8AC0-DDCC0A368FE6}"/>
              </a:ext>
            </a:extLst>
          </p:cNvPr>
          <p:cNvSpPr>
            <a:spLocks noGrp="1"/>
          </p:cNvSpPr>
          <p:nvPr>
            <p:ph type="dt" sz="half" idx="10"/>
          </p:nvPr>
        </p:nvSpPr>
        <p:spPr/>
        <p:txBody>
          <a:bodyPr/>
          <a:lstStyle/>
          <a:p>
            <a:fld id="{01026011-5817-4C4F-8C54-ED4A8F32D78D}" type="datetime1">
              <a:rPr lang="en-GB" smtClean="0"/>
              <a:t>05/04/2023</a:t>
            </a:fld>
            <a:endParaRPr lang="en-US"/>
          </a:p>
        </p:txBody>
      </p:sp>
      <p:sp>
        <p:nvSpPr>
          <p:cNvPr id="6" name="Footer Placeholder 5">
            <a:extLst>
              <a:ext uri="{FF2B5EF4-FFF2-40B4-BE49-F238E27FC236}">
                <a16:creationId xmlns:a16="http://schemas.microsoft.com/office/drawing/2014/main" id="{0933742A-7D36-C84C-82B7-F28431F11E76}"/>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3EFA0B6A-A6F4-6C45-A2B9-16CA5FF6523D}"/>
              </a:ext>
            </a:extLst>
          </p:cNvPr>
          <p:cNvSpPr>
            <a:spLocks noGrp="1"/>
          </p:cNvSpPr>
          <p:nvPr>
            <p:ph type="sldNum" sz="quarter" idx="12"/>
          </p:nvPr>
        </p:nvSpPr>
        <p:spPr/>
        <p:txBody>
          <a:bodyPr/>
          <a:lstStyle/>
          <a:p>
            <a:fld id="{016687C5-7511-7743-B429-3BDBE272F28B}" type="slidenum">
              <a:rPr lang="en-US" smtClean="0"/>
              <a:t>‹#›</a:t>
            </a:fld>
            <a:endParaRPr lang="en-US"/>
          </a:p>
        </p:txBody>
      </p:sp>
    </p:spTree>
    <p:extLst>
      <p:ext uri="{BB962C8B-B14F-4D97-AF65-F5344CB8AC3E}">
        <p14:creationId xmlns:p14="http://schemas.microsoft.com/office/powerpoint/2010/main" val="355656678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Generic/Impact Two Column 2">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60337DCC-087C-EF4C-B483-4BDDB150609F}"/>
              </a:ext>
            </a:extLst>
          </p:cNvPr>
          <p:cNvSpPr>
            <a:spLocks noGrp="1"/>
          </p:cNvSpPr>
          <p:nvPr>
            <p:ph type="title"/>
          </p:nvPr>
        </p:nvSpPr>
        <p:spPr>
          <a:xfrm>
            <a:off x="838200" y="519964"/>
            <a:ext cx="9977271" cy="548819"/>
          </a:xfrm>
        </p:spPr>
        <p:txBody>
          <a:bodyPr>
            <a:noAutofit/>
          </a:bodyPr>
          <a:lstStyle>
            <a:lvl1pPr>
              <a:defRPr sz="3600"/>
            </a:lvl1pPr>
          </a:lstStyle>
          <a:p>
            <a:r>
              <a:rPr lang="en-US"/>
              <a:t>Click to edit Master title style</a:t>
            </a:r>
            <a:endParaRPr lang="en-US" dirty="0"/>
          </a:p>
        </p:txBody>
      </p:sp>
      <p:pic>
        <p:nvPicPr>
          <p:cNvPr id="17" name="Picture 16">
            <a:extLst>
              <a:ext uri="{FF2B5EF4-FFF2-40B4-BE49-F238E27FC236}">
                <a16:creationId xmlns:a16="http://schemas.microsoft.com/office/drawing/2014/main" id="{21502FDC-D3BB-9B41-8939-2A314D1D487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8052000" y="2718000"/>
            <a:ext cx="4140000" cy="4140000"/>
          </a:xfrm>
          <a:prstGeom prst="rect">
            <a:avLst/>
          </a:prstGeom>
        </p:spPr>
      </p:pic>
      <p:sp>
        <p:nvSpPr>
          <p:cNvPr id="3" name="Text Placeholder 2">
            <a:extLst>
              <a:ext uri="{FF2B5EF4-FFF2-40B4-BE49-F238E27FC236}">
                <a16:creationId xmlns:a16="http://schemas.microsoft.com/office/drawing/2014/main" id="{2FDD5734-76C8-6E43-990B-FACD1199D39C}"/>
              </a:ext>
            </a:extLst>
          </p:cNvPr>
          <p:cNvSpPr>
            <a:spLocks noGrp="1"/>
          </p:cNvSpPr>
          <p:nvPr>
            <p:ph type="body" idx="1"/>
          </p:nvPr>
        </p:nvSpPr>
        <p:spPr>
          <a:xfrm>
            <a:off x="839789" y="1462549"/>
            <a:ext cx="5042852" cy="823912"/>
          </a:xfrm>
        </p:spPr>
        <p:txBody>
          <a:bodyPr anchor="b"/>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Content Placeholder 2">
            <a:extLst>
              <a:ext uri="{FF2B5EF4-FFF2-40B4-BE49-F238E27FC236}">
                <a16:creationId xmlns:a16="http://schemas.microsoft.com/office/drawing/2014/main" id="{D2049980-D938-5240-A9B1-A7B9C08A3FD7}"/>
              </a:ext>
            </a:extLst>
          </p:cNvPr>
          <p:cNvSpPr>
            <a:spLocks noGrp="1"/>
          </p:cNvSpPr>
          <p:nvPr>
            <p:ph idx="14"/>
          </p:nvPr>
        </p:nvSpPr>
        <p:spPr>
          <a:xfrm>
            <a:off x="838200" y="2540580"/>
            <a:ext cx="5044440" cy="33272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6694AF8A-80DC-4A40-A902-B667F289330F}"/>
              </a:ext>
            </a:extLst>
          </p:cNvPr>
          <p:cNvSpPr>
            <a:spLocks noGrp="1"/>
          </p:cNvSpPr>
          <p:nvPr>
            <p:ph type="body" sz="quarter" idx="3"/>
          </p:nvPr>
        </p:nvSpPr>
        <p:spPr>
          <a:xfrm>
            <a:off x="6309360" y="1462549"/>
            <a:ext cx="5046028" cy="823912"/>
          </a:xfrm>
        </p:spPr>
        <p:txBody>
          <a:bodyPr anchor="b"/>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5" name="Content Placeholder 3">
            <a:extLst>
              <a:ext uri="{FF2B5EF4-FFF2-40B4-BE49-F238E27FC236}">
                <a16:creationId xmlns:a16="http://schemas.microsoft.com/office/drawing/2014/main" id="{1FFC97D4-D179-AC49-9CD5-C230CF63DF32}"/>
              </a:ext>
            </a:extLst>
          </p:cNvPr>
          <p:cNvSpPr>
            <a:spLocks noGrp="1"/>
          </p:cNvSpPr>
          <p:nvPr>
            <p:ph sz="half" idx="2"/>
          </p:nvPr>
        </p:nvSpPr>
        <p:spPr>
          <a:xfrm>
            <a:off x="6309360" y="2554150"/>
            <a:ext cx="5044440" cy="33272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FD7CB24B-B261-464F-8701-7A7D30D33A55}"/>
              </a:ext>
            </a:extLst>
          </p:cNvPr>
          <p:cNvSpPr>
            <a:spLocks noGrp="1"/>
          </p:cNvSpPr>
          <p:nvPr>
            <p:ph type="dt" sz="half" idx="10"/>
          </p:nvPr>
        </p:nvSpPr>
        <p:spPr/>
        <p:txBody>
          <a:bodyPr/>
          <a:lstStyle/>
          <a:p>
            <a:fld id="{57AD4DEB-400B-2F47-8EA9-BED2FF45862A}" type="datetime1">
              <a:rPr lang="en-GB" smtClean="0"/>
              <a:t>05/04/2023</a:t>
            </a:fld>
            <a:endParaRPr lang="en-US"/>
          </a:p>
        </p:txBody>
      </p:sp>
      <p:sp>
        <p:nvSpPr>
          <p:cNvPr id="8" name="Footer Placeholder 7">
            <a:extLst>
              <a:ext uri="{FF2B5EF4-FFF2-40B4-BE49-F238E27FC236}">
                <a16:creationId xmlns:a16="http://schemas.microsoft.com/office/drawing/2014/main" id="{D77D488B-CF03-CF4C-AC0D-CE28BE91751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EFEA418-9509-2546-A306-76691545CF90}"/>
              </a:ext>
            </a:extLst>
          </p:cNvPr>
          <p:cNvSpPr>
            <a:spLocks noGrp="1"/>
          </p:cNvSpPr>
          <p:nvPr>
            <p:ph type="sldNum" sz="quarter" idx="12"/>
          </p:nvPr>
        </p:nvSpPr>
        <p:spPr/>
        <p:txBody>
          <a:bodyPr/>
          <a:lstStyle/>
          <a:p>
            <a:fld id="{016687C5-7511-7743-B429-3BDBE272F28B}" type="slidenum">
              <a:rPr lang="en-US" smtClean="0"/>
              <a:t>‹#›</a:t>
            </a:fld>
            <a:endParaRPr lang="en-US"/>
          </a:p>
        </p:txBody>
      </p:sp>
    </p:spTree>
    <p:extLst>
      <p:ext uri="{BB962C8B-B14F-4D97-AF65-F5344CB8AC3E}">
        <p14:creationId xmlns:p14="http://schemas.microsoft.com/office/powerpoint/2010/main" val="353023251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Generic/Impact Blank">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E6BF8616-2073-4D43-96DD-F449E93AA974}"/>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8052000" y="2718000"/>
            <a:ext cx="4140000" cy="4140000"/>
          </a:xfrm>
          <a:prstGeom prst="rect">
            <a:avLst/>
          </a:prstGeom>
        </p:spPr>
      </p:pic>
      <p:sp>
        <p:nvSpPr>
          <p:cNvPr id="3" name="Date Placeholder 2">
            <a:extLst>
              <a:ext uri="{FF2B5EF4-FFF2-40B4-BE49-F238E27FC236}">
                <a16:creationId xmlns:a16="http://schemas.microsoft.com/office/drawing/2014/main" id="{46CEB37C-4AD6-6546-88C7-0D5145F73F1B}"/>
              </a:ext>
            </a:extLst>
          </p:cNvPr>
          <p:cNvSpPr>
            <a:spLocks noGrp="1"/>
          </p:cNvSpPr>
          <p:nvPr>
            <p:ph type="dt" sz="half" idx="10"/>
          </p:nvPr>
        </p:nvSpPr>
        <p:spPr/>
        <p:txBody>
          <a:bodyPr/>
          <a:lstStyle/>
          <a:p>
            <a:fld id="{F617DED8-4350-C740-BB7C-D6C45B1EB394}" type="datetime1">
              <a:rPr lang="en-GB" smtClean="0"/>
              <a:t>05/04/2023</a:t>
            </a:fld>
            <a:endParaRPr lang="en-US"/>
          </a:p>
        </p:txBody>
      </p:sp>
      <p:sp>
        <p:nvSpPr>
          <p:cNvPr id="4" name="Footer Placeholder 3">
            <a:extLst>
              <a:ext uri="{FF2B5EF4-FFF2-40B4-BE49-F238E27FC236}">
                <a16:creationId xmlns:a16="http://schemas.microsoft.com/office/drawing/2014/main" id="{EFF34D09-7FF5-A642-B57F-6056C877E79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949AC83-1E27-5343-BB94-CDF1C9977B06}"/>
              </a:ext>
            </a:extLst>
          </p:cNvPr>
          <p:cNvSpPr>
            <a:spLocks noGrp="1"/>
          </p:cNvSpPr>
          <p:nvPr>
            <p:ph type="sldNum" sz="quarter" idx="12"/>
          </p:nvPr>
        </p:nvSpPr>
        <p:spPr/>
        <p:txBody>
          <a:bodyPr/>
          <a:lstStyle/>
          <a:p>
            <a:fld id="{016687C5-7511-7743-B429-3BDBE272F28B}" type="slidenum">
              <a:rPr lang="en-US" smtClean="0"/>
              <a:t>‹#›</a:t>
            </a:fld>
            <a:endParaRPr lang="en-US"/>
          </a:p>
        </p:txBody>
      </p:sp>
      <p:sp>
        <p:nvSpPr>
          <p:cNvPr id="9" name="Title 1">
            <a:extLst>
              <a:ext uri="{FF2B5EF4-FFF2-40B4-BE49-F238E27FC236}">
                <a16:creationId xmlns:a16="http://schemas.microsoft.com/office/drawing/2014/main" id="{75F5B6C1-7363-7845-84D2-65178D7ACEAF}"/>
              </a:ext>
            </a:extLst>
          </p:cNvPr>
          <p:cNvSpPr>
            <a:spLocks noGrp="1"/>
          </p:cNvSpPr>
          <p:nvPr>
            <p:ph type="title"/>
          </p:nvPr>
        </p:nvSpPr>
        <p:spPr>
          <a:xfrm>
            <a:off x="838200" y="519964"/>
            <a:ext cx="9977271" cy="548819"/>
          </a:xfrm>
        </p:spPr>
        <p:txBody>
          <a:bodyPr>
            <a:noAutofit/>
          </a:bodyPr>
          <a:lstStyle>
            <a:lvl1pPr>
              <a:defRPr sz="3600"/>
            </a:lvl1pPr>
          </a:lstStyle>
          <a:p>
            <a:r>
              <a:rPr lang="en-US"/>
              <a:t>Click to edit Master title style</a:t>
            </a:r>
            <a:endParaRPr lang="en-US" dirty="0"/>
          </a:p>
        </p:txBody>
      </p:sp>
    </p:spTree>
    <p:extLst>
      <p:ext uri="{BB962C8B-B14F-4D97-AF65-F5344CB8AC3E}">
        <p14:creationId xmlns:p14="http://schemas.microsoft.com/office/powerpoint/2010/main" val="177126509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Generic/Impact Two Column Image">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B171A6C3-7214-5D45-B4C8-B6981E6ED0EA}"/>
              </a:ext>
            </a:extLst>
          </p:cNvPr>
          <p:cNvSpPr>
            <a:spLocks noGrp="1"/>
          </p:cNvSpPr>
          <p:nvPr>
            <p:ph type="title"/>
          </p:nvPr>
        </p:nvSpPr>
        <p:spPr>
          <a:xfrm>
            <a:off x="838200" y="519964"/>
            <a:ext cx="9977271" cy="548819"/>
          </a:xfrm>
        </p:spPr>
        <p:txBody>
          <a:bodyPr>
            <a:noAutofit/>
          </a:bodyPr>
          <a:lstStyle>
            <a:lvl1pPr>
              <a:defRPr sz="3600"/>
            </a:lvl1pPr>
          </a:lstStyle>
          <a:p>
            <a:r>
              <a:rPr lang="en-US"/>
              <a:t>Click to edit Master title style</a:t>
            </a:r>
            <a:endParaRPr lang="en-US" dirty="0"/>
          </a:p>
        </p:txBody>
      </p:sp>
      <p:pic>
        <p:nvPicPr>
          <p:cNvPr id="15" name="Picture 14">
            <a:extLst>
              <a:ext uri="{FF2B5EF4-FFF2-40B4-BE49-F238E27FC236}">
                <a16:creationId xmlns:a16="http://schemas.microsoft.com/office/drawing/2014/main" id="{89054E92-8F01-F54E-8278-480D5601F5A3}"/>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8052000" y="2718000"/>
            <a:ext cx="4140000" cy="4140000"/>
          </a:xfrm>
          <a:prstGeom prst="rect">
            <a:avLst/>
          </a:prstGeom>
        </p:spPr>
      </p:pic>
      <p:sp>
        <p:nvSpPr>
          <p:cNvPr id="11" name="Picture Placeholder 2">
            <a:extLst>
              <a:ext uri="{FF2B5EF4-FFF2-40B4-BE49-F238E27FC236}">
                <a16:creationId xmlns:a16="http://schemas.microsoft.com/office/drawing/2014/main" id="{E2730E72-8D0C-9849-B689-B4BEB07099DE}"/>
              </a:ext>
            </a:extLst>
          </p:cNvPr>
          <p:cNvSpPr>
            <a:spLocks noGrp="1"/>
          </p:cNvSpPr>
          <p:nvPr>
            <p:ph type="pic" idx="14"/>
          </p:nvPr>
        </p:nvSpPr>
        <p:spPr>
          <a:xfrm>
            <a:off x="838201" y="1463040"/>
            <a:ext cx="5044440" cy="3362960"/>
          </a:xfrm>
          <a:prstGeom prst="roundRect">
            <a:avLst>
              <a:gd name="adj" fmla="val 2736"/>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12" name="Text Placeholder 3">
            <a:extLst>
              <a:ext uri="{FF2B5EF4-FFF2-40B4-BE49-F238E27FC236}">
                <a16:creationId xmlns:a16="http://schemas.microsoft.com/office/drawing/2014/main" id="{70287752-A3D4-354A-80FC-B04FFE1BC6F4}"/>
              </a:ext>
            </a:extLst>
          </p:cNvPr>
          <p:cNvSpPr>
            <a:spLocks noGrp="1"/>
          </p:cNvSpPr>
          <p:nvPr>
            <p:ph type="body" sz="half" idx="2"/>
          </p:nvPr>
        </p:nvSpPr>
        <p:spPr>
          <a:xfrm>
            <a:off x="839788" y="5150923"/>
            <a:ext cx="5042853" cy="68817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0" name="Picture Placeholder 2">
            <a:extLst>
              <a:ext uri="{FF2B5EF4-FFF2-40B4-BE49-F238E27FC236}">
                <a16:creationId xmlns:a16="http://schemas.microsoft.com/office/drawing/2014/main" id="{D51B0398-8716-8F4A-97F7-95F84FB5CA3A}"/>
              </a:ext>
            </a:extLst>
          </p:cNvPr>
          <p:cNvSpPr>
            <a:spLocks noGrp="1"/>
          </p:cNvSpPr>
          <p:nvPr>
            <p:ph type="pic" idx="13"/>
          </p:nvPr>
        </p:nvSpPr>
        <p:spPr>
          <a:xfrm>
            <a:off x="6309360" y="1463040"/>
            <a:ext cx="5044440" cy="3362960"/>
          </a:xfrm>
          <a:prstGeom prst="roundRect">
            <a:avLst>
              <a:gd name="adj" fmla="val 2736"/>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13" name="Text Placeholder 3">
            <a:extLst>
              <a:ext uri="{FF2B5EF4-FFF2-40B4-BE49-F238E27FC236}">
                <a16:creationId xmlns:a16="http://schemas.microsoft.com/office/drawing/2014/main" id="{CBB708B0-6D17-BC4F-A793-1D36B2137D90}"/>
              </a:ext>
            </a:extLst>
          </p:cNvPr>
          <p:cNvSpPr>
            <a:spLocks noGrp="1"/>
          </p:cNvSpPr>
          <p:nvPr>
            <p:ph type="body" sz="half" idx="15"/>
          </p:nvPr>
        </p:nvSpPr>
        <p:spPr>
          <a:xfrm>
            <a:off x="6309360" y="5150923"/>
            <a:ext cx="5085807" cy="68817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2" name="Date Placeholder 1">
            <a:extLst>
              <a:ext uri="{FF2B5EF4-FFF2-40B4-BE49-F238E27FC236}">
                <a16:creationId xmlns:a16="http://schemas.microsoft.com/office/drawing/2014/main" id="{02822C03-EB4F-6C40-A1DC-FC28C5081126}"/>
              </a:ext>
            </a:extLst>
          </p:cNvPr>
          <p:cNvSpPr>
            <a:spLocks noGrp="1"/>
          </p:cNvSpPr>
          <p:nvPr>
            <p:ph type="dt" sz="half" idx="10"/>
          </p:nvPr>
        </p:nvSpPr>
        <p:spPr/>
        <p:txBody>
          <a:bodyPr/>
          <a:lstStyle/>
          <a:p>
            <a:fld id="{6B019124-9FEE-F749-B64E-9F79989DAC2E}" type="datetime1">
              <a:rPr lang="en-GB" smtClean="0"/>
              <a:t>05/04/2023</a:t>
            </a:fld>
            <a:endParaRPr lang="en-US"/>
          </a:p>
        </p:txBody>
      </p:sp>
      <p:sp>
        <p:nvSpPr>
          <p:cNvPr id="3" name="Footer Placeholder 2">
            <a:extLst>
              <a:ext uri="{FF2B5EF4-FFF2-40B4-BE49-F238E27FC236}">
                <a16:creationId xmlns:a16="http://schemas.microsoft.com/office/drawing/2014/main" id="{077AB214-15AA-D748-81F1-3058A17859E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A425E78-C9A1-1F43-B258-04C4C460ED07}"/>
              </a:ext>
            </a:extLst>
          </p:cNvPr>
          <p:cNvSpPr>
            <a:spLocks noGrp="1"/>
          </p:cNvSpPr>
          <p:nvPr>
            <p:ph type="sldNum" sz="quarter" idx="12"/>
          </p:nvPr>
        </p:nvSpPr>
        <p:spPr/>
        <p:txBody>
          <a:bodyPr/>
          <a:lstStyle/>
          <a:p>
            <a:fld id="{016687C5-7511-7743-B429-3BDBE272F28B}" type="slidenum">
              <a:rPr lang="en-US" smtClean="0"/>
              <a:t>‹#›</a:t>
            </a:fld>
            <a:endParaRPr lang="en-US"/>
          </a:p>
        </p:txBody>
      </p:sp>
    </p:spTree>
    <p:extLst>
      <p:ext uri="{BB962C8B-B14F-4D97-AF65-F5344CB8AC3E}">
        <p14:creationId xmlns:p14="http://schemas.microsoft.com/office/powerpoint/2010/main" val="9266117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Generic Section Titl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E568CA6-59BD-244B-9036-0C61FAFBFC2A}"/>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8160000" y="1818000"/>
            <a:ext cx="4032000" cy="5040000"/>
          </a:xfrm>
          <a:prstGeom prst="rect">
            <a:avLst/>
          </a:prstGeom>
        </p:spPr>
      </p:pic>
      <p:sp>
        <p:nvSpPr>
          <p:cNvPr id="15" name="Title 1">
            <a:extLst>
              <a:ext uri="{FF2B5EF4-FFF2-40B4-BE49-F238E27FC236}">
                <a16:creationId xmlns:a16="http://schemas.microsoft.com/office/drawing/2014/main" id="{D7F1ED91-20F3-6C45-B97B-320BA4DC48B7}"/>
              </a:ext>
            </a:extLst>
          </p:cNvPr>
          <p:cNvSpPr>
            <a:spLocks noGrp="1"/>
          </p:cNvSpPr>
          <p:nvPr>
            <p:ph type="title"/>
          </p:nvPr>
        </p:nvSpPr>
        <p:spPr>
          <a:xfrm>
            <a:off x="831850" y="1229360"/>
            <a:ext cx="7347646" cy="2558547"/>
          </a:xfrm>
        </p:spPr>
        <p:txBody>
          <a:bodyPr anchor="b">
            <a:normAutofit/>
          </a:bodyPr>
          <a:lstStyle>
            <a:lvl1pPr>
              <a:defRPr sz="4400"/>
            </a:lvl1pPr>
          </a:lstStyle>
          <a:p>
            <a:r>
              <a:rPr lang="en-US"/>
              <a:t>Click to edit Master title style</a:t>
            </a:r>
            <a:endParaRPr lang="en-US" dirty="0"/>
          </a:p>
        </p:txBody>
      </p:sp>
      <p:sp>
        <p:nvSpPr>
          <p:cNvPr id="16" name="Text Placeholder 2">
            <a:extLst>
              <a:ext uri="{FF2B5EF4-FFF2-40B4-BE49-F238E27FC236}">
                <a16:creationId xmlns:a16="http://schemas.microsoft.com/office/drawing/2014/main" id="{ACAD05E5-D687-604F-9665-B43A8F5A0F15}"/>
              </a:ext>
            </a:extLst>
          </p:cNvPr>
          <p:cNvSpPr>
            <a:spLocks noGrp="1"/>
          </p:cNvSpPr>
          <p:nvPr>
            <p:ph type="body" idx="1"/>
          </p:nvPr>
        </p:nvSpPr>
        <p:spPr>
          <a:xfrm>
            <a:off x="831850" y="3814895"/>
            <a:ext cx="7336790" cy="1500187"/>
          </a:xfrm>
        </p:spPr>
        <p:txBody>
          <a:bodyPr/>
          <a:lstStyle>
            <a:lvl1pPr marL="0" indent="0">
              <a:buNone/>
              <a:defRPr sz="2400">
                <a:solidFill>
                  <a:schemeClr val="tx2">
                    <a:lumMod val="75000"/>
                    <a:lumOff val="2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11" name="Picture 10" descr="UK Data Service logo">
            <a:extLst>
              <a:ext uri="{FF2B5EF4-FFF2-40B4-BE49-F238E27FC236}">
                <a16:creationId xmlns:a16="http://schemas.microsoft.com/office/drawing/2014/main" id="{156298A7-4C3C-BA4C-97D4-F2F510C5A17A}"/>
              </a:ext>
            </a:extLst>
          </p:cNvPr>
          <p:cNvPicPr>
            <a:picLocks noChangeAspect="1"/>
          </p:cNvPicPr>
          <p:nvPr userDrawn="1"/>
        </p:nvPicPr>
        <p:blipFill>
          <a:blip r:embed="rId3"/>
          <a:stretch>
            <a:fillRect/>
          </a:stretch>
        </p:blipFill>
        <p:spPr>
          <a:xfrm>
            <a:off x="599440" y="182880"/>
            <a:ext cx="3101521" cy="1059831"/>
          </a:xfrm>
          <a:prstGeom prst="rect">
            <a:avLst/>
          </a:prstGeom>
        </p:spPr>
      </p:pic>
      <p:sp>
        <p:nvSpPr>
          <p:cNvPr id="4" name="Date Placeholder 3">
            <a:extLst>
              <a:ext uri="{FF2B5EF4-FFF2-40B4-BE49-F238E27FC236}">
                <a16:creationId xmlns:a16="http://schemas.microsoft.com/office/drawing/2014/main" id="{576A7BAA-6633-ED49-B704-0C3C14CAA02E}"/>
              </a:ext>
            </a:extLst>
          </p:cNvPr>
          <p:cNvSpPr>
            <a:spLocks noGrp="1"/>
          </p:cNvSpPr>
          <p:nvPr>
            <p:ph type="dt" sz="half" idx="10"/>
          </p:nvPr>
        </p:nvSpPr>
        <p:spPr/>
        <p:txBody>
          <a:bodyPr/>
          <a:lstStyle/>
          <a:p>
            <a:fld id="{B215A42F-436F-F945-AF86-C545F1275288}" type="datetime1">
              <a:rPr lang="en-GB" smtClean="0"/>
              <a:t>05/04/2023</a:t>
            </a:fld>
            <a:endParaRPr lang="en-US" dirty="0"/>
          </a:p>
        </p:txBody>
      </p:sp>
      <p:sp>
        <p:nvSpPr>
          <p:cNvPr id="5" name="Footer Placeholder 4">
            <a:extLst>
              <a:ext uri="{FF2B5EF4-FFF2-40B4-BE49-F238E27FC236}">
                <a16:creationId xmlns:a16="http://schemas.microsoft.com/office/drawing/2014/main" id="{BFAB7BBB-4F97-4945-8A6E-B312377E7DB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24C29CD-B531-3345-9F02-2BBEC37AF461}"/>
              </a:ext>
            </a:extLst>
          </p:cNvPr>
          <p:cNvSpPr>
            <a:spLocks noGrp="1"/>
          </p:cNvSpPr>
          <p:nvPr>
            <p:ph type="sldNum" sz="quarter" idx="12"/>
          </p:nvPr>
        </p:nvSpPr>
        <p:spPr/>
        <p:txBody>
          <a:bodyPr/>
          <a:lstStyle/>
          <a:p>
            <a:fld id="{016687C5-7511-7743-B429-3BDBE272F28B}" type="slidenum">
              <a:rPr lang="en-US" smtClean="0"/>
              <a:t>‹#›</a:t>
            </a:fld>
            <a:endParaRPr lang="en-US"/>
          </a:p>
        </p:txBody>
      </p:sp>
    </p:spTree>
    <p:extLst>
      <p:ext uri="{BB962C8B-B14F-4D97-AF65-F5344CB8AC3E}">
        <p14:creationId xmlns:p14="http://schemas.microsoft.com/office/powerpoint/2010/main" val="375956210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Generic/Impact Text w/ Large Image">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8D637F60-8147-E64A-B40D-2B0E76450DAB}"/>
              </a:ext>
            </a:extLst>
          </p:cNvPr>
          <p:cNvSpPr>
            <a:spLocks noGrp="1"/>
          </p:cNvSpPr>
          <p:nvPr>
            <p:ph type="title"/>
          </p:nvPr>
        </p:nvSpPr>
        <p:spPr>
          <a:xfrm>
            <a:off x="838200" y="519964"/>
            <a:ext cx="9977271" cy="548819"/>
          </a:xfrm>
        </p:spPr>
        <p:txBody>
          <a:bodyPr>
            <a:noAutofit/>
          </a:bodyPr>
          <a:lstStyle>
            <a:lvl1pPr>
              <a:defRPr sz="3600"/>
            </a:lvl1pPr>
          </a:lstStyle>
          <a:p>
            <a:r>
              <a:rPr lang="en-US"/>
              <a:t>Click to edit Master title style</a:t>
            </a:r>
            <a:endParaRPr lang="en-US" dirty="0"/>
          </a:p>
        </p:txBody>
      </p:sp>
      <p:pic>
        <p:nvPicPr>
          <p:cNvPr id="13" name="Picture 12">
            <a:extLst>
              <a:ext uri="{FF2B5EF4-FFF2-40B4-BE49-F238E27FC236}">
                <a16:creationId xmlns:a16="http://schemas.microsoft.com/office/drawing/2014/main" id="{1D3CC57A-08FB-2043-9F96-FEB3835CE5EC}"/>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8052000" y="2718000"/>
            <a:ext cx="4140000" cy="4140000"/>
          </a:xfrm>
          <a:prstGeom prst="rect">
            <a:avLst/>
          </a:prstGeom>
        </p:spPr>
      </p:pic>
      <p:sp>
        <p:nvSpPr>
          <p:cNvPr id="15" name="Content Placeholder 2">
            <a:extLst>
              <a:ext uri="{FF2B5EF4-FFF2-40B4-BE49-F238E27FC236}">
                <a16:creationId xmlns:a16="http://schemas.microsoft.com/office/drawing/2014/main" id="{E30400B8-1E22-FA40-8821-BF2BE615A391}"/>
              </a:ext>
            </a:extLst>
          </p:cNvPr>
          <p:cNvSpPr>
            <a:spLocks noGrp="1"/>
          </p:cNvSpPr>
          <p:nvPr>
            <p:ph idx="1"/>
          </p:nvPr>
        </p:nvSpPr>
        <p:spPr>
          <a:xfrm>
            <a:off x="838200" y="1463040"/>
            <a:ext cx="3981994" cy="41137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Picture Placeholder 2">
            <a:extLst>
              <a:ext uri="{FF2B5EF4-FFF2-40B4-BE49-F238E27FC236}">
                <a16:creationId xmlns:a16="http://schemas.microsoft.com/office/drawing/2014/main" id="{B1AA4212-F7CB-D54A-B323-E0607E7F2D43}"/>
              </a:ext>
            </a:extLst>
          </p:cNvPr>
          <p:cNvSpPr>
            <a:spLocks noGrp="1"/>
          </p:cNvSpPr>
          <p:nvPr>
            <p:ph type="pic" idx="13" hasCustomPrompt="1"/>
          </p:nvPr>
        </p:nvSpPr>
        <p:spPr>
          <a:xfrm>
            <a:off x="5183188" y="1463040"/>
            <a:ext cx="6170612" cy="4113741"/>
          </a:xfrm>
          <a:prstGeom prst="roundRect">
            <a:avLst>
              <a:gd name="adj" fmla="val 2736"/>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Place black and white for generic/service content or </a:t>
            </a:r>
            <a:r>
              <a:rPr lang="en-US" dirty="0" err="1"/>
              <a:t>colour</a:t>
            </a:r>
            <a:r>
              <a:rPr lang="en-US" dirty="0"/>
              <a:t> image for ‘impact’ content.</a:t>
            </a:r>
          </a:p>
          <a:p>
            <a:endParaRPr lang="en-US" dirty="0"/>
          </a:p>
        </p:txBody>
      </p:sp>
      <p:sp>
        <p:nvSpPr>
          <p:cNvPr id="5" name="Date Placeholder 4">
            <a:extLst>
              <a:ext uri="{FF2B5EF4-FFF2-40B4-BE49-F238E27FC236}">
                <a16:creationId xmlns:a16="http://schemas.microsoft.com/office/drawing/2014/main" id="{24E5832B-BD35-5546-BFD6-7A0897477F2A}"/>
              </a:ext>
            </a:extLst>
          </p:cNvPr>
          <p:cNvSpPr>
            <a:spLocks noGrp="1"/>
          </p:cNvSpPr>
          <p:nvPr>
            <p:ph type="dt" sz="half" idx="10"/>
          </p:nvPr>
        </p:nvSpPr>
        <p:spPr/>
        <p:txBody>
          <a:bodyPr/>
          <a:lstStyle/>
          <a:p>
            <a:fld id="{121B5539-A31E-E445-B370-3EE7B5028308}" type="datetime1">
              <a:rPr lang="en-GB" smtClean="0"/>
              <a:t>05/04/2023</a:t>
            </a:fld>
            <a:endParaRPr lang="en-US"/>
          </a:p>
        </p:txBody>
      </p:sp>
      <p:sp>
        <p:nvSpPr>
          <p:cNvPr id="6" name="Footer Placeholder 5">
            <a:extLst>
              <a:ext uri="{FF2B5EF4-FFF2-40B4-BE49-F238E27FC236}">
                <a16:creationId xmlns:a16="http://schemas.microsoft.com/office/drawing/2014/main" id="{12417B17-7C2F-CC4E-8479-ACD6C7D4298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A5AC452-7B7D-9941-880B-F88136874632}"/>
              </a:ext>
            </a:extLst>
          </p:cNvPr>
          <p:cNvSpPr>
            <a:spLocks noGrp="1"/>
          </p:cNvSpPr>
          <p:nvPr>
            <p:ph type="sldNum" sz="quarter" idx="12"/>
          </p:nvPr>
        </p:nvSpPr>
        <p:spPr/>
        <p:txBody>
          <a:bodyPr/>
          <a:lstStyle/>
          <a:p>
            <a:fld id="{016687C5-7511-7743-B429-3BDBE272F28B}" type="slidenum">
              <a:rPr lang="en-US" smtClean="0"/>
              <a:t>‹#›</a:t>
            </a:fld>
            <a:endParaRPr lang="en-US"/>
          </a:p>
        </p:txBody>
      </p:sp>
    </p:spTree>
    <p:extLst>
      <p:ext uri="{BB962C8B-B14F-4D97-AF65-F5344CB8AC3E}">
        <p14:creationId xmlns:p14="http://schemas.microsoft.com/office/powerpoint/2010/main" val="179147696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Final Slide">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D257F14C-28EB-D44F-835B-2A45258A3E7D}"/>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4440193" y="0"/>
            <a:ext cx="4140000" cy="4140000"/>
          </a:xfrm>
          <a:prstGeom prst="rect">
            <a:avLst/>
          </a:prstGeom>
        </p:spPr>
      </p:pic>
      <p:pic>
        <p:nvPicPr>
          <p:cNvPr id="15" name="Picture 14">
            <a:extLst>
              <a:ext uri="{FF2B5EF4-FFF2-40B4-BE49-F238E27FC236}">
                <a16:creationId xmlns:a16="http://schemas.microsoft.com/office/drawing/2014/main" id="{3DCBD7EA-7633-8544-82AA-792AA39D270F}"/>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8052000" y="2718000"/>
            <a:ext cx="4140000" cy="4140000"/>
          </a:xfrm>
          <a:prstGeom prst="rect">
            <a:avLst/>
          </a:prstGeom>
        </p:spPr>
      </p:pic>
      <p:sp>
        <p:nvSpPr>
          <p:cNvPr id="13" name="Title 1">
            <a:extLst>
              <a:ext uri="{FF2B5EF4-FFF2-40B4-BE49-F238E27FC236}">
                <a16:creationId xmlns:a16="http://schemas.microsoft.com/office/drawing/2014/main" id="{2278BD0B-2407-594E-B441-F29356308E5A}"/>
              </a:ext>
            </a:extLst>
          </p:cNvPr>
          <p:cNvSpPr>
            <a:spLocks noGrp="1"/>
          </p:cNvSpPr>
          <p:nvPr>
            <p:ph type="title"/>
          </p:nvPr>
        </p:nvSpPr>
        <p:spPr>
          <a:xfrm>
            <a:off x="831850" y="1240077"/>
            <a:ext cx="5264150" cy="2547830"/>
          </a:xfrm>
        </p:spPr>
        <p:txBody>
          <a:bodyPr anchor="b">
            <a:normAutofit/>
          </a:bodyPr>
          <a:lstStyle>
            <a:lvl1pPr>
              <a:defRPr sz="4400"/>
            </a:lvl1pPr>
          </a:lstStyle>
          <a:p>
            <a:r>
              <a:rPr lang="en-US"/>
              <a:t>Click to edit Master title style</a:t>
            </a:r>
            <a:endParaRPr lang="en-US" dirty="0"/>
          </a:p>
        </p:txBody>
      </p:sp>
      <p:sp>
        <p:nvSpPr>
          <p:cNvPr id="14" name="Text Placeholder 2">
            <a:extLst>
              <a:ext uri="{FF2B5EF4-FFF2-40B4-BE49-F238E27FC236}">
                <a16:creationId xmlns:a16="http://schemas.microsoft.com/office/drawing/2014/main" id="{3073C0B5-D10A-244A-A642-F2ECD8D216A4}"/>
              </a:ext>
            </a:extLst>
          </p:cNvPr>
          <p:cNvSpPr>
            <a:spLocks noGrp="1"/>
          </p:cNvSpPr>
          <p:nvPr>
            <p:ph type="body" idx="1" hasCustomPrompt="1"/>
          </p:nvPr>
        </p:nvSpPr>
        <p:spPr>
          <a:xfrm>
            <a:off x="831850" y="3814895"/>
            <a:ext cx="5264150" cy="1500187"/>
          </a:xfrm>
        </p:spPr>
        <p:txBody>
          <a:bodyPr/>
          <a:lstStyle>
            <a:lvl1pPr marL="0" indent="0">
              <a:buNone/>
              <a:defRPr sz="2400">
                <a:solidFill>
                  <a:schemeClr val="tx2">
                    <a:lumMod val="75000"/>
                    <a:lumOff val="2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Insert contact details [name, email]</a:t>
            </a:r>
          </a:p>
        </p:txBody>
      </p:sp>
      <p:pic>
        <p:nvPicPr>
          <p:cNvPr id="17" name="Logo" descr="UK Data Service logo">
            <a:extLst>
              <a:ext uri="{FF2B5EF4-FFF2-40B4-BE49-F238E27FC236}">
                <a16:creationId xmlns:a16="http://schemas.microsoft.com/office/drawing/2014/main" id="{0F76BA20-AA2B-7340-AC15-C4F4ACBB3B65}"/>
              </a:ext>
            </a:extLst>
          </p:cNvPr>
          <p:cNvPicPr>
            <a:picLocks noChangeAspect="1"/>
          </p:cNvPicPr>
          <p:nvPr userDrawn="1"/>
        </p:nvPicPr>
        <p:blipFill>
          <a:blip r:embed="rId4"/>
          <a:stretch>
            <a:fillRect/>
          </a:stretch>
        </p:blipFill>
        <p:spPr>
          <a:xfrm>
            <a:off x="599440" y="182880"/>
            <a:ext cx="3101521" cy="1059831"/>
          </a:xfrm>
          <a:prstGeom prst="rect">
            <a:avLst/>
          </a:prstGeom>
        </p:spPr>
      </p:pic>
      <p:sp>
        <p:nvSpPr>
          <p:cNvPr id="3" name="Date Placeholder 2">
            <a:extLst>
              <a:ext uri="{FF2B5EF4-FFF2-40B4-BE49-F238E27FC236}">
                <a16:creationId xmlns:a16="http://schemas.microsoft.com/office/drawing/2014/main" id="{46CEB37C-4AD6-6546-88C7-0D5145F73F1B}"/>
              </a:ext>
            </a:extLst>
          </p:cNvPr>
          <p:cNvSpPr>
            <a:spLocks noGrp="1"/>
          </p:cNvSpPr>
          <p:nvPr>
            <p:ph type="dt" sz="half" idx="10"/>
          </p:nvPr>
        </p:nvSpPr>
        <p:spPr/>
        <p:txBody>
          <a:bodyPr/>
          <a:lstStyle/>
          <a:p>
            <a:fld id="{45591B23-550B-D34F-BD1A-05839C075451}" type="datetime1">
              <a:rPr lang="en-GB" smtClean="0"/>
              <a:t>05/04/2023</a:t>
            </a:fld>
            <a:endParaRPr lang="en-US"/>
          </a:p>
        </p:txBody>
      </p:sp>
      <p:sp>
        <p:nvSpPr>
          <p:cNvPr id="4" name="Footer Placeholder 3">
            <a:extLst>
              <a:ext uri="{FF2B5EF4-FFF2-40B4-BE49-F238E27FC236}">
                <a16:creationId xmlns:a16="http://schemas.microsoft.com/office/drawing/2014/main" id="{EFF34D09-7FF5-A642-B57F-6056C877E79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949AC83-1E27-5343-BB94-CDF1C9977B06}"/>
              </a:ext>
            </a:extLst>
          </p:cNvPr>
          <p:cNvSpPr>
            <a:spLocks noGrp="1"/>
          </p:cNvSpPr>
          <p:nvPr>
            <p:ph type="sldNum" sz="quarter" idx="12"/>
          </p:nvPr>
        </p:nvSpPr>
        <p:spPr/>
        <p:txBody>
          <a:bodyPr/>
          <a:lstStyle/>
          <a:p>
            <a:fld id="{016687C5-7511-7743-B429-3BDBE272F28B}" type="slidenum">
              <a:rPr lang="en-US" smtClean="0"/>
              <a:t>‹#›</a:t>
            </a:fld>
            <a:endParaRPr lang="en-US"/>
          </a:p>
        </p:txBody>
      </p:sp>
    </p:spTree>
    <p:extLst>
      <p:ext uri="{BB962C8B-B14F-4D97-AF65-F5344CB8AC3E}">
        <p14:creationId xmlns:p14="http://schemas.microsoft.com/office/powerpoint/2010/main" val="172462692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Slide 2">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2278BD0B-2407-594E-B441-F29356308E5A}"/>
              </a:ext>
            </a:extLst>
          </p:cNvPr>
          <p:cNvSpPr>
            <a:spLocks noGrp="1"/>
          </p:cNvSpPr>
          <p:nvPr>
            <p:ph type="title"/>
          </p:nvPr>
        </p:nvSpPr>
        <p:spPr>
          <a:xfrm>
            <a:off x="831850" y="1252603"/>
            <a:ext cx="5264150" cy="2535304"/>
          </a:xfrm>
        </p:spPr>
        <p:txBody>
          <a:bodyPr anchor="b">
            <a:normAutofit/>
          </a:bodyPr>
          <a:lstStyle>
            <a:lvl1pPr>
              <a:defRPr sz="4400"/>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46CEB37C-4AD6-6546-88C7-0D5145F73F1B}"/>
              </a:ext>
            </a:extLst>
          </p:cNvPr>
          <p:cNvSpPr>
            <a:spLocks noGrp="1"/>
          </p:cNvSpPr>
          <p:nvPr>
            <p:ph type="dt" sz="half" idx="10"/>
          </p:nvPr>
        </p:nvSpPr>
        <p:spPr/>
        <p:txBody>
          <a:bodyPr/>
          <a:lstStyle/>
          <a:p>
            <a:fld id="{45591B23-550B-D34F-BD1A-05839C075451}" type="datetime1">
              <a:rPr lang="en-GB" smtClean="0"/>
              <a:t>05/04/2023</a:t>
            </a:fld>
            <a:endParaRPr lang="en-US"/>
          </a:p>
        </p:txBody>
      </p:sp>
      <p:pic>
        <p:nvPicPr>
          <p:cNvPr id="10" name="Logo" descr="UK Data Service logo">
            <a:extLst>
              <a:ext uri="{FF2B5EF4-FFF2-40B4-BE49-F238E27FC236}">
                <a16:creationId xmlns:a16="http://schemas.microsoft.com/office/drawing/2014/main" id="{7236A974-59D9-5341-B4B6-A118591D7A93}"/>
              </a:ext>
            </a:extLst>
          </p:cNvPr>
          <p:cNvPicPr>
            <a:picLocks noChangeAspect="1"/>
          </p:cNvPicPr>
          <p:nvPr userDrawn="1"/>
        </p:nvPicPr>
        <p:blipFill>
          <a:blip r:embed="rId2"/>
          <a:stretch>
            <a:fillRect/>
          </a:stretch>
        </p:blipFill>
        <p:spPr>
          <a:xfrm>
            <a:off x="599440" y="182880"/>
            <a:ext cx="3101521" cy="1059831"/>
          </a:xfrm>
          <a:prstGeom prst="rect">
            <a:avLst/>
          </a:prstGeom>
        </p:spPr>
      </p:pic>
      <p:sp>
        <p:nvSpPr>
          <p:cNvPr id="14" name="Text Placeholder 2">
            <a:extLst>
              <a:ext uri="{FF2B5EF4-FFF2-40B4-BE49-F238E27FC236}">
                <a16:creationId xmlns:a16="http://schemas.microsoft.com/office/drawing/2014/main" id="{3073C0B5-D10A-244A-A642-F2ECD8D216A4}"/>
              </a:ext>
            </a:extLst>
          </p:cNvPr>
          <p:cNvSpPr>
            <a:spLocks noGrp="1"/>
          </p:cNvSpPr>
          <p:nvPr>
            <p:ph type="body" idx="1"/>
          </p:nvPr>
        </p:nvSpPr>
        <p:spPr>
          <a:xfrm>
            <a:off x="831850" y="3814895"/>
            <a:ext cx="5264150" cy="1500187"/>
          </a:xfrm>
        </p:spPr>
        <p:txBody>
          <a:bodyPr/>
          <a:lstStyle>
            <a:lvl1pPr marL="0" indent="0">
              <a:buNone/>
              <a:defRPr sz="2400">
                <a:solidFill>
                  <a:schemeClr val="tx2">
                    <a:lumMod val="75000"/>
                    <a:lumOff val="2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Footer Placeholder 3">
            <a:extLst>
              <a:ext uri="{FF2B5EF4-FFF2-40B4-BE49-F238E27FC236}">
                <a16:creationId xmlns:a16="http://schemas.microsoft.com/office/drawing/2014/main" id="{EFF34D09-7FF5-A642-B57F-6056C877E79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949AC83-1E27-5343-BB94-CDF1C9977B06}"/>
              </a:ext>
            </a:extLst>
          </p:cNvPr>
          <p:cNvSpPr>
            <a:spLocks noGrp="1"/>
          </p:cNvSpPr>
          <p:nvPr>
            <p:ph type="sldNum" sz="quarter" idx="12"/>
          </p:nvPr>
        </p:nvSpPr>
        <p:spPr/>
        <p:txBody>
          <a:bodyPr/>
          <a:lstStyle/>
          <a:p>
            <a:fld id="{016687C5-7511-7743-B429-3BDBE272F28B}" type="slidenum">
              <a:rPr lang="en-US" smtClean="0"/>
              <a:t>‹#›</a:t>
            </a:fld>
            <a:endParaRPr lang="en-US"/>
          </a:p>
        </p:txBody>
      </p:sp>
    </p:spTree>
    <p:extLst>
      <p:ext uri="{BB962C8B-B14F-4D97-AF65-F5344CB8AC3E}">
        <p14:creationId xmlns:p14="http://schemas.microsoft.com/office/powerpoint/2010/main" val="46700145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BB6CE-15A0-1F4C-8750-95EFE64645F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23ABD98-971F-2E47-A3B1-7DF8D243597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3D3FDF4-2C51-0642-B47E-E9644E942529}"/>
              </a:ext>
            </a:extLst>
          </p:cNvPr>
          <p:cNvSpPr>
            <a:spLocks noGrp="1"/>
          </p:cNvSpPr>
          <p:nvPr>
            <p:ph type="dt" sz="half" idx="10"/>
          </p:nvPr>
        </p:nvSpPr>
        <p:spPr/>
        <p:txBody>
          <a:bodyPr/>
          <a:lstStyle/>
          <a:p>
            <a:fld id="{49289C17-556E-C046-A339-146F08853335}" type="datetime1">
              <a:rPr lang="en-GB" smtClean="0"/>
              <a:t>05/04/2023</a:t>
            </a:fld>
            <a:endParaRPr lang="en-US"/>
          </a:p>
        </p:txBody>
      </p:sp>
      <p:sp>
        <p:nvSpPr>
          <p:cNvPr id="5" name="Footer Placeholder 4">
            <a:extLst>
              <a:ext uri="{FF2B5EF4-FFF2-40B4-BE49-F238E27FC236}">
                <a16:creationId xmlns:a16="http://schemas.microsoft.com/office/drawing/2014/main" id="{419A1DE3-9B49-6A45-9086-4F82B8A461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3178811-6AAB-0544-B451-5714A93F500C}"/>
              </a:ext>
            </a:extLst>
          </p:cNvPr>
          <p:cNvSpPr>
            <a:spLocks noGrp="1"/>
          </p:cNvSpPr>
          <p:nvPr>
            <p:ph type="sldNum" sz="quarter" idx="12"/>
          </p:nvPr>
        </p:nvSpPr>
        <p:spPr/>
        <p:txBody>
          <a:bodyPr/>
          <a:lstStyle/>
          <a:p>
            <a:fld id="{016687C5-7511-7743-B429-3BDBE272F28B}" type="slidenum">
              <a:rPr lang="en-US" smtClean="0"/>
              <a:t>‹#›</a:t>
            </a:fld>
            <a:endParaRPr lang="en-US"/>
          </a:p>
        </p:txBody>
      </p:sp>
    </p:spTree>
    <p:extLst>
      <p:ext uri="{BB962C8B-B14F-4D97-AF65-F5344CB8AC3E}">
        <p14:creationId xmlns:p14="http://schemas.microsoft.com/office/powerpoint/2010/main" val="63574092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D704203-40B6-AD49-BABA-0F53D899F92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AAD708B-2825-8A44-ADE7-0D8D0CFF2CC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3A64769-EEF7-A549-9639-8815B60030E5}"/>
              </a:ext>
            </a:extLst>
          </p:cNvPr>
          <p:cNvSpPr>
            <a:spLocks noGrp="1"/>
          </p:cNvSpPr>
          <p:nvPr>
            <p:ph type="dt" sz="half" idx="10"/>
          </p:nvPr>
        </p:nvSpPr>
        <p:spPr/>
        <p:txBody>
          <a:bodyPr/>
          <a:lstStyle/>
          <a:p>
            <a:fld id="{0A4E35E5-3497-504C-90EE-ACD012EC1750}" type="datetime1">
              <a:rPr lang="en-GB" smtClean="0"/>
              <a:t>05/04/2023</a:t>
            </a:fld>
            <a:endParaRPr lang="en-US"/>
          </a:p>
        </p:txBody>
      </p:sp>
      <p:sp>
        <p:nvSpPr>
          <p:cNvPr id="5" name="Footer Placeholder 4">
            <a:extLst>
              <a:ext uri="{FF2B5EF4-FFF2-40B4-BE49-F238E27FC236}">
                <a16:creationId xmlns:a16="http://schemas.microsoft.com/office/drawing/2014/main" id="{A4221ACA-B6B2-A145-B9B1-6320D9CAFDF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88F0699-5091-B846-8889-D3EC580EBA0B}"/>
              </a:ext>
            </a:extLst>
          </p:cNvPr>
          <p:cNvSpPr>
            <a:spLocks noGrp="1"/>
          </p:cNvSpPr>
          <p:nvPr>
            <p:ph type="sldNum" sz="quarter" idx="12"/>
          </p:nvPr>
        </p:nvSpPr>
        <p:spPr/>
        <p:txBody>
          <a:bodyPr/>
          <a:lstStyle/>
          <a:p>
            <a:fld id="{016687C5-7511-7743-B429-3BDBE272F28B}" type="slidenum">
              <a:rPr lang="en-US" smtClean="0"/>
              <a:t>‹#›</a:t>
            </a:fld>
            <a:endParaRPr lang="en-US"/>
          </a:p>
        </p:txBody>
      </p:sp>
    </p:spTree>
    <p:extLst>
      <p:ext uri="{BB962C8B-B14F-4D97-AF65-F5344CB8AC3E}">
        <p14:creationId xmlns:p14="http://schemas.microsoft.com/office/powerpoint/2010/main" val="26819490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3_Two Content">
    <p:spTree>
      <p:nvGrpSpPr>
        <p:cNvPr id="1" name=""/>
        <p:cNvGrpSpPr/>
        <p:nvPr/>
      </p:nvGrpSpPr>
      <p:grpSpPr>
        <a:xfrm>
          <a:off x="0" y="0"/>
          <a:ext cx="0" cy="0"/>
          <a:chOff x="0" y="0"/>
          <a:chExt cx="0" cy="0"/>
        </a:xfrm>
      </p:grpSpPr>
      <p:pic>
        <p:nvPicPr>
          <p:cNvPr id="13" name="Picture 12" descr="&quot; &quot;">
            <a:extLst>
              <a:ext uri="{FF2B5EF4-FFF2-40B4-BE49-F238E27FC236}">
                <a16:creationId xmlns:a16="http://schemas.microsoft.com/office/drawing/2014/main" id="{130685FF-8861-7240-BA53-FA31C6C9C27B}"/>
              </a:ext>
            </a:extLst>
          </p:cNvPr>
          <p:cNvPicPr>
            <a:picLocks noChangeAspect="1"/>
          </p:cNvPicPr>
          <p:nvPr userDrawn="1"/>
        </p:nvPicPr>
        <p:blipFill>
          <a:blip r:embed="rId2"/>
          <a:stretch>
            <a:fillRect/>
          </a:stretch>
        </p:blipFill>
        <p:spPr>
          <a:xfrm>
            <a:off x="8610600" y="3099873"/>
            <a:ext cx="3594462" cy="3594462"/>
          </a:xfrm>
          <a:prstGeom prst="rect">
            <a:avLst/>
          </a:prstGeom>
        </p:spPr>
      </p:pic>
      <p:sp>
        <p:nvSpPr>
          <p:cNvPr id="5" name="Date Placeholder 4">
            <a:extLst>
              <a:ext uri="{FF2B5EF4-FFF2-40B4-BE49-F238E27FC236}">
                <a16:creationId xmlns:a16="http://schemas.microsoft.com/office/drawing/2014/main" id="{8396E716-C6D3-7140-8AC0-DDCC0A368FE6}"/>
              </a:ext>
            </a:extLst>
          </p:cNvPr>
          <p:cNvSpPr>
            <a:spLocks noGrp="1"/>
          </p:cNvSpPr>
          <p:nvPr>
            <p:ph type="dt" sz="half" idx="10"/>
          </p:nvPr>
        </p:nvSpPr>
        <p:spPr/>
        <p:txBody>
          <a:bodyPr/>
          <a:lstStyle/>
          <a:p>
            <a:fld id="{BC2AF70C-7487-5D49-97F3-B37681DB2E7A}" type="datetime1">
              <a:rPr lang="en-GB" smtClean="0"/>
              <a:t>05/04/2023</a:t>
            </a:fld>
            <a:endParaRPr lang="en-US" dirty="0"/>
          </a:p>
        </p:txBody>
      </p:sp>
      <p:sp>
        <p:nvSpPr>
          <p:cNvPr id="6" name="Footer Placeholder 5">
            <a:extLst>
              <a:ext uri="{FF2B5EF4-FFF2-40B4-BE49-F238E27FC236}">
                <a16:creationId xmlns:a16="http://schemas.microsoft.com/office/drawing/2014/main" id="{0933742A-7D36-C84C-82B7-F28431F11E76}"/>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3EFA0B6A-A6F4-6C45-A2B9-16CA5FF6523D}"/>
              </a:ext>
            </a:extLst>
          </p:cNvPr>
          <p:cNvSpPr>
            <a:spLocks noGrp="1"/>
          </p:cNvSpPr>
          <p:nvPr>
            <p:ph type="sldNum" sz="quarter" idx="12"/>
          </p:nvPr>
        </p:nvSpPr>
        <p:spPr/>
        <p:txBody>
          <a:bodyPr/>
          <a:lstStyle/>
          <a:p>
            <a:fld id="{016687C5-7511-7743-B429-3BDBE272F28B}" type="slidenum">
              <a:rPr lang="en-US" smtClean="0"/>
              <a:t>‹#›</a:t>
            </a:fld>
            <a:endParaRPr lang="en-US" dirty="0"/>
          </a:p>
        </p:txBody>
      </p:sp>
      <p:sp>
        <p:nvSpPr>
          <p:cNvPr id="10" name="Title 1">
            <a:extLst>
              <a:ext uri="{FF2B5EF4-FFF2-40B4-BE49-F238E27FC236}">
                <a16:creationId xmlns:a16="http://schemas.microsoft.com/office/drawing/2014/main" id="{0CBA2EDF-5ADA-2A43-803A-5C04DEC2ACCE}"/>
              </a:ext>
            </a:extLst>
          </p:cNvPr>
          <p:cNvSpPr>
            <a:spLocks noGrp="1"/>
          </p:cNvSpPr>
          <p:nvPr>
            <p:ph type="title"/>
          </p:nvPr>
        </p:nvSpPr>
        <p:spPr>
          <a:xfrm>
            <a:off x="838200" y="365125"/>
            <a:ext cx="9977271" cy="548819"/>
          </a:xfrm>
        </p:spPr>
        <p:txBody>
          <a:bodyPr>
            <a:noAutofit/>
          </a:bodyPr>
          <a:lstStyle>
            <a:lvl1pPr>
              <a:defRPr sz="4500"/>
            </a:lvl1pPr>
          </a:lstStyle>
          <a:p>
            <a:r>
              <a:rPr lang="en-US"/>
              <a:t>Click to edit Master title style</a:t>
            </a:r>
            <a:endParaRPr lang="en-US" dirty="0"/>
          </a:p>
        </p:txBody>
      </p:sp>
    </p:spTree>
    <p:extLst>
      <p:ext uri="{BB962C8B-B14F-4D97-AF65-F5344CB8AC3E}">
        <p14:creationId xmlns:p14="http://schemas.microsoft.com/office/powerpoint/2010/main" val="190249715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UKDS TITLE">
    <p:spTree>
      <p:nvGrpSpPr>
        <p:cNvPr id="1" name=""/>
        <p:cNvGrpSpPr/>
        <p:nvPr/>
      </p:nvGrpSpPr>
      <p:grpSpPr>
        <a:xfrm>
          <a:off x="0" y="0"/>
          <a:ext cx="0" cy="0"/>
          <a:chOff x="0" y="0"/>
          <a:chExt cx="0" cy="0"/>
        </a:xfrm>
      </p:grpSpPr>
      <p:pic>
        <p:nvPicPr>
          <p:cNvPr id="6" name="Picture 6" descr="I:\Publicity\OpenAccess\UKDataService\TestArea\bit1.png"/>
          <p:cNvPicPr>
            <a:picLocks noChangeAspect="1" noChangeArrowheads="1"/>
          </p:cNvPicPr>
          <p:nvPr userDrawn="1"/>
        </p:nvPicPr>
        <p:blipFill rotWithShape="1">
          <a:blip r:embed="rId2" cstate="print"/>
          <a:srcRect r="43416"/>
          <a:stretch/>
        </p:blipFill>
        <p:spPr bwMode="auto">
          <a:xfrm>
            <a:off x="8693763" y="-208067"/>
            <a:ext cx="3503712" cy="6858000"/>
          </a:xfrm>
          <a:prstGeom prst="rect">
            <a:avLst/>
          </a:prstGeom>
          <a:noFill/>
        </p:spPr>
      </p:pic>
      <p:sp>
        <p:nvSpPr>
          <p:cNvPr id="9" name="Title 8"/>
          <p:cNvSpPr>
            <a:spLocks noGrp="1"/>
          </p:cNvSpPr>
          <p:nvPr>
            <p:ph type="title" hasCustomPrompt="1"/>
          </p:nvPr>
        </p:nvSpPr>
        <p:spPr>
          <a:xfrm>
            <a:off x="335360" y="1772817"/>
            <a:ext cx="9697077" cy="1440159"/>
          </a:xfrm>
        </p:spPr>
        <p:txBody>
          <a:bodyPr>
            <a:normAutofit/>
          </a:bodyPr>
          <a:lstStyle>
            <a:lvl1pPr algn="l">
              <a:defRPr sz="3300" b="0" i="0" baseline="0">
                <a:latin typeface="Arial" panose="020B0604020202020204" pitchFamily="34" charset="0"/>
              </a:defRPr>
            </a:lvl1pPr>
          </a:lstStyle>
          <a:p>
            <a:r>
              <a:rPr lang="en-US"/>
              <a:t>Insert title here (44pt)</a:t>
            </a:r>
            <a:endParaRPr lang="en-GB"/>
          </a:p>
        </p:txBody>
      </p:sp>
      <p:sp>
        <p:nvSpPr>
          <p:cNvPr id="17" name="Subtitle 2"/>
          <p:cNvSpPr>
            <a:spLocks noGrp="1"/>
          </p:cNvSpPr>
          <p:nvPr>
            <p:ph type="subTitle" idx="1" hasCustomPrompt="1"/>
          </p:nvPr>
        </p:nvSpPr>
        <p:spPr>
          <a:xfrm>
            <a:off x="406401" y="3717033"/>
            <a:ext cx="5376597" cy="681681"/>
          </a:xfrm>
        </p:spPr>
        <p:txBody>
          <a:bodyPr>
            <a:normAutofit/>
          </a:bodyPr>
          <a:lstStyle>
            <a:lvl1pPr marL="0" indent="0" algn="l">
              <a:buNone/>
              <a:defRPr sz="1500" baseline="0">
                <a:solidFill>
                  <a:schemeClr val="tx1"/>
                </a:solidFill>
                <a:latin typeface="Arial" panose="020B0604020202020204"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Insert Name and Job Title on separate lines</a:t>
            </a:r>
            <a:endParaRPr lang="en-GB"/>
          </a:p>
        </p:txBody>
      </p:sp>
      <p:sp>
        <p:nvSpPr>
          <p:cNvPr id="22" name="Content Placeholder 21"/>
          <p:cNvSpPr>
            <a:spLocks noGrp="1"/>
          </p:cNvSpPr>
          <p:nvPr>
            <p:ph sz="quarter" idx="10" hasCustomPrompt="1"/>
          </p:nvPr>
        </p:nvSpPr>
        <p:spPr>
          <a:xfrm>
            <a:off x="406402" y="4581128"/>
            <a:ext cx="5306484" cy="1008462"/>
          </a:xfrm>
        </p:spPr>
        <p:txBody>
          <a:bodyPr>
            <a:normAutofit/>
          </a:bodyPr>
          <a:lstStyle>
            <a:lvl1pPr marL="0" indent="0">
              <a:buNone/>
              <a:defRPr sz="1500" baseline="0">
                <a:latin typeface="Arial" panose="020B0604020202020204" pitchFamily="34" charset="0"/>
              </a:defRPr>
            </a:lvl1pPr>
          </a:lstStyle>
          <a:p>
            <a:pPr lvl="0"/>
            <a:r>
              <a:rPr lang="en-GB"/>
              <a:t>Name of meeting and place followed by date on a separate line</a:t>
            </a:r>
          </a:p>
        </p:txBody>
      </p:sp>
      <p:sp>
        <p:nvSpPr>
          <p:cNvPr id="3" name="Rectangle 2"/>
          <p:cNvSpPr/>
          <p:nvPr userDrawn="1"/>
        </p:nvSpPr>
        <p:spPr>
          <a:xfrm>
            <a:off x="466048" y="6237312"/>
            <a:ext cx="6734539" cy="230832"/>
          </a:xfrm>
          <a:prstGeom prst="rect">
            <a:avLst/>
          </a:prstGeom>
        </p:spPr>
        <p:txBody>
          <a:bodyPr wrap="square">
            <a:spAutoFit/>
          </a:bodyPr>
          <a:lstStyle/>
          <a:p>
            <a:r>
              <a:rPr kumimoji="0" lang="en-GB" sz="9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Copyright © 2020 UK Data Service. Created by Computational Social Science Training Team, UK Data Service</a:t>
            </a:r>
            <a:endParaRPr lang="en-GB" sz="900" dirty="0"/>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51384" y="6498098"/>
            <a:ext cx="987151" cy="171261"/>
          </a:xfrm>
          <a:prstGeom prst="rect">
            <a:avLst/>
          </a:prstGeom>
        </p:spPr>
      </p:pic>
      <p:pic>
        <p:nvPicPr>
          <p:cNvPr id="4" name="Picture 3"/>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39745" y="575904"/>
            <a:ext cx="2803927" cy="667256"/>
          </a:xfrm>
          <a:prstGeom prst="rect">
            <a:avLst/>
          </a:prstGeom>
        </p:spPr>
      </p:pic>
    </p:spTree>
    <p:extLst>
      <p:ext uri="{BB962C8B-B14F-4D97-AF65-F5344CB8AC3E}">
        <p14:creationId xmlns:p14="http://schemas.microsoft.com/office/powerpoint/2010/main" val="174958711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UKDS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35360" y="260648"/>
            <a:ext cx="10972800" cy="1143000"/>
          </a:xfrm>
        </p:spPr>
        <p:txBody>
          <a:bodyPr>
            <a:normAutofit/>
          </a:bodyPr>
          <a:lstStyle>
            <a:lvl1pPr algn="l">
              <a:defRPr sz="2625">
                <a:latin typeface="Arial" panose="020B0604020202020204" pitchFamily="34" charset="0"/>
              </a:defRPr>
            </a:lvl1pPr>
          </a:lstStyle>
          <a:p>
            <a:r>
              <a:rPr lang="en-US"/>
              <a:t>Slide title here (sentence case)</a:t>
            </a:r>
            <a:endParaRPr lang="en-GB"/>
          </a:p>
        </p:txBody>
      </p:sp>
      <p:sp>
        <p:nvSpPr>
          <p:cNvPr id="3" name="Content Placeholder 2"/>
          <p:cNvSpPr>
            <a:spLocks noGrp="1"/>
          </p:cNvSpPr>
          <p:nvPr>
            <p:ph idx="1" hasCustomPrompt="1"/>
          </p:nvPr>
        </p:nvSpPr>
        <p:spPr>
          <a:xfrm>
            <a:off x="380300" y="1643459"/>
            <a:ext cx="10972800" cy="5141168"/>
          </a:xfrm>
        </p:spPr>
        <p:txBody>
          <a:bodyPr/>
          <a:lstStyle>
            <a:lvl1pPr>
              <a:defRPr sz="1800" baseline="0">
                <a:latin typeface="Arial" panose="020B0604020202020204" pitchFamily="34" charset="0"/>
              </a:defRPr>
            </a:lvl1pPr>
            <a:lvl2pPr marL="557213" indent="-214313">
              <a:buFont typeface="Arial" pitchFamily="34" charset="0"/>
              <a:buChar char="•"/>
              <a:defRPr sz="1500" baseline="0">
                <a:latin typeface="Arial" panose="020B0604020202020204" pitchFamily="34" charset="0"/>
              </a:defRPr>
            </a:lvl2pPr>
            <a:lvl3pPr marL="942975" indent="-257175">
              <a:buFont typeface="Arial" pitchFamily="34" charset="0"/>
              <a:buChar char="•"/>
              <a:defRPr sz="1350" baseline="0">
                <a:latin typeface="Arial" panose="020B0604020202020204" pitchFamily="34" charset="0"/>
              </a:defRPr>
            </a:lvl3pPr>
          </a:lstStyle>
          <a:p>
            <a:r>
              <a:rPr lang="en-GB"/>
              <a:t>Bullet points are in sentence case</a:t>
            </a:r>
          </a:p>
          <a:p>
            <a:pPr lvl="1"/>
            <a:r>
              <a:rPr lang="en-US"/>
              <a:t>Even second level points</a:t>
            </a:r>
          </a:p>
          <a:p>
            <a:pPr lvl="2"/>
            <a:r>
              <a:rPr lang="en-US"/>
              <a:t>Third level</a:t>
            </a:r>
          </a:p>
        </p:txBody>
      </p:sp>
      <p:pic>
        <p:nvPicPr>
          <p:cNvPr id="7" name="Picture 6" descr="I:\Publicity\OpenAccess\UKDataService\TestArea\bit1.png"/>
          <p:cNvPicPr>
            <a:picLocks noChangeAspect="1" noChangeArrowheads="1"/>
          </p:cNvPicPr>
          <p:nvPr userDrawn="1"/>
        </p:nvPicPr>
        <p:blipFill rotWithShape="1">
          <a:blip r:embed="rId2" cstate="print"/>
          <a:srcRect r="88382"/>
          <a:stretch/>
        </p:blipFill>
        <p:spPr bwMode="auto">
          <a:xfrm>
            <a:off x="11472597" y="-1683568"/>
            <a:ext cx="719403" cy="6858000"/>
          </a:xfrm>
          <a:prstGeom prst="rect">
            <a:avLst/>
          </a:prstGeom>
          <a:noFill/>
        </p:spPr>
      </p:pic>
      <p:pic>
        <p:nvPicPr>
          <p:cNvPr id="8" name="Picture 7"/>
          <p:cNvPicPr>
            <a:picLocks noChangeAspect="1" noChangeArrowheads="1"/>
          </p:cNvPicPr>
          <p:nvPr userDrawn="1"/>
        </p:nvPicPr>
        <p:blipFill>
          <a:blip r:embed="rId3" cstate="print">
            <a:extLst>
              <a:ext uri="{28A0092B-C50C-407E-A947-70E740481C1C}">
                <a14:useLocalDpi xmlns:a14="http://schemas.microsoft.com/office/drawing/2010/main" val="0"/>
              </a:ext>
            </a:extLst>
          </a:blip>
          <a:stretch>
            <a:fillRect/>
          </a:stretch>
        </p:blipFill>
        <p:spPr bwMode="auto">
          <a:xfrm>
            <a:off x="9768408" y="6125671"/>
            <a:ext cx="1872208" cy="445533"/>
          </a:xfrm>
          <a:prstGeom prst="rect">
            <a:avLst/>
          </a:prstGeom>
          <a:noFill/>
        </p:spPr>
      </p:pic>
    </p:spTree>
    <p:extLst>
      <p:ext uri="{BB962C8B-B14F-4D97-AF65-F5344CB8AC3E}">
        <p14:creationId xmlns:p14="http://schemas.microsoft.com/office/powerpoint/2010/main" val="370981236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UKDS FINAL">
    <p:spTree>
      <p:nvGrpSpPr>
        <p:cNvPr id="1" name=""/>
        <p:cNvGrpSpPr/>
        <p:nvPr/>
      </p:nvGrpSpPr>
      <p:grpSpPr>
        <a:xfrm>
          <a:off x="0" y="0"/>
          <a:ext cx="0" cy="0"/>
          <a:chOff x="0" y="0"/>
          <a:chExt cx="0" cy="0"/>
        </a:xfrm>
      </p:grpSpPr>
      <p:pic>
        <p:nvPicPr>
          <p:cNvPr id="1026"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688918" y="1588"/>
            <a:ext cx="3503084"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Content Placeholder 8"/>
          <p:cNvSpPr>
            <a:spLocks noGrp="1"/>
          </p:cNvSpPr>
          <p:nvPr>
            <p:ph sz="quarter" idx="14" hasCustomPrompt="1"/>
          </p:nvPr>
        </p:nvSpPr>
        <p:spPr>
          <a:xfrm>
            <a:off x="623394" y="2420888"/>
            <a:ext cx="6720417" cy="576064"/>
          </a:xfrm>
        </p:spPr>
        <p:txBody>
          <a:bodyPr/>
          <a:lstStyle>
            <a:lvl1pPr marL="0" indent="0">
              <a:buNone/>
              <a:defRPr baseline="0">
                <a:solidFill>
                  <a:schemeClr val="tx1"/>
                </a:solidFill>
                <a:latin typeface="Arial" panose="020B0604020202020204" pitchFamily="34" charset="0"/>
              </a:defRPr>
            </a:lvl1pPr>
          </a:lstStyle>
          <a:p>
            <a:pPr lvl="0"/>
            <a:r>
              <a:rPr lang="en-GB"/>
              <a:t>Contact details:</a:t>
            </a:r>
          </a:p>
        </p:txBody>
      </p:sp>
      <p:sp>
        <p:nvSpPr>
          <p:cNvPr id="11" name="Content Placeholder 10"/>
          <p:cNvSpPr>
            <a:spLocks noGrp="1"/>
          </p:cNvSpPr>
          <p:nvPr>
            <p:ph sz="quarter" idx="15" hasCustomPrompt="1"/>
          </p:nvPr>
        </p:nvSpPr>
        <p:spPr>
          <a:xfrm>
            <a:off x="624417" y="3213103"/>
            <a:ext cx="6720416" cy="576263"/>
          </a:xfrm>
        </p:spPr>
        <p:txBody>
          <a:bodyPr/>
          <a:lstStyle>
            <a:lvl1pPr marL="0" indent="0">
              <a:buNone/>
              <a:defRPr baseline="0">
                <a:latin typeface="Arial" panose="020B0604020202020204" pitchFamily="34" charset="0"/>
              </a:defRPr>
            </a:lvl1pPr>
          </a:lstStyle>
          <a:p>
            <a:pPr lvl="0"/>
            <a:r>
              <a:rPr lang="en-GB"/>
              <a:t>Name</a:t>
            </a:r>
          </a:p>
        </p:txBody>
      </p:sp>
      <p:sp>
        <p:nvSpPr>
          <p:cNvPr id="4" name="Content Placeholder 3"/>
          <p:cNvSpPr>
            <a:spLocks noGrp="1"/>
          </p:cNvSpPr>
          <p:nvPr>
            <p:ph sz="quarter" idx="16" hasCustomPrompt="1"/>
          </p:nvPr>
        </p:nvSpPr>
        <p:spPr>
          <a:xfrm>
            <a:off x="624417" y="4076703"/>
            <a:ext cx="6720416" cy="720725"/>
          </a:xfrm>
        </p:spPr>
        <p:txBody>
          <a:bodyPr/>
          <a:lstStyle>
            <a:lvl1pPr marL="0" indent="0">
              <a:buFontTx/>
              <a:buNone/>
              <a:defRPr/>
            </a:lvl1pPr>
          </a:lstStyle>
          <a:p>
            <a:pPr lvl="0"/>
            <a:r>
              <a:rPr lang="en-GB"/>
              <a:t>Email</a:t>
            </a:r>
          </a:p>
        </p:txBody>
      </p:sp>
      <p:sp>
        <p:nvSpPr>
          <p:cNvPr id="3" name="TextBox 2"/>
          <p:cNvSpPr txBox="1"/>
          <p:nvPr userDrawn="1"/>
        </p:nvSpPr>
        <p:spPr>
          <a:xfrm>
            <a:off x="335360" y="505782"/>
            <a:ext cx="7891453" cy="507831"/>
          </a:xfrm>
          <a:prstGeom prst="rect">
            <a:avLst/>
          </a:prstGeom>
          <a:noFill/>
        </p:spPr>
        <p:txBody>
          <a:bodyPr wrap="square" rtlCol="0">
            <a:spAutoFit/>
          </a:bodyPr>
          <a:lstStyle/>
          <a:p>
            <a:r>
              <a:rPr lang="en-GB" sz="2700">
                <a:latin typeface="Arial" panose="020B0604020202020204" pitchFamily="34" charset="0"/>
              </a:rPr>
              <a:t>Questions</a:t>
            </a:r>
          </a:p>
        </p:txBody>
      </p:sp>
    </p:spTree>
    <p:extLst>
      <p:ext uri="{BB962C8B-B14F-4D97-AF65-F5344CB8AC3E}">
        <p14:creationId xmlns:p14="http://schemas.microsoft.com/office/powerpoint/2010/main" val="404361804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UKDS TITLE">
    <p:spTree>
      <p:nvGrpSpPr>
        <p:cNvPr id="1" name=""/>
        <p:cNvGrpSpPr/>
        <p:nvPr/>
      </p:nvGrpSpPr>
      <p:grpSpPr>
        <a:xfrm>
          <a:off x="0" y="0"/>
          <a:ext cx="0" cy="0"/>
          <a:chOff x="0" y="0"/>
          <a:chExt cx="0" cy="0"/>
        </a:xfrm>
      </p:grpSpPr>
      <p:sp>
        <p:nvSpPr>
          <p:cNvPr id="9" name="Title 8"/>
          <p:cNvSpPr>
            <a:spLocks noGrp="1"/>
          </p:cNvSpPr>
          <p:nvPr>
            <p:ph type="title" hasCustomPrompt="1"/>
          </p:nvPr>
        </p:nvSpPr>
        <p:spPr>
          <a:xfrm>
            <a:off x="335360" y="1772817"/>
            <a:ext cx="9697077" cy="1440159"/>
          </a:xfrm>
        </p:spPr>
        <p:txBody>
          <a:bodyPr>
            <a:normAutofit/>
          </a:bodyPr>
          <a:lstStyle>
            <a:lvl1pPr algn="l">
              <a:defRPr sz="4500" b="0" i="0" baseline="0">
                <a:latin typeface="Arial" panose="020B0604020202020204" pitchFamily="34" charset="0"/>
              </a:defRPr>
            </a:lvl1pPr>
          </a:lstStyle>
          <a:p>
            <a:r>
              <a:rPr lang="en-US" dirty="0"/>
              <a:t>Insert title here (45pt)</a:t>
            </a:r>
            <a:endParaRPr lang="en-GB" dirty="0"/>
          </a:p>
        </p:txBody>
      </p:sp>
      <p:sp>
        <p:nvSpPr>
          <p:cNvPr id="17" name="Subtitle 2"/>
          <p:cNvSpPr>
            <a:spLocks noGrp="1"/>
          </p:cNvSpPr>
          <p:nvPr>
            <p:ph type="subTitle" idx="1" hasCustomPrompt="1"/>
          </p:nvPr>
        </p:nvSpPr>
        <p:spPr>
          <a:xfrm>
            <a:off x="406401" y="3717033"/>
            <a:ext cx="9794055" cy="681681"/>
          </a:xfrm>
        </p:spPr>
        <p:txBody>
          <a:bodyPr>
            <a:noAutofit/>
          </a:bodyPr>
          <a:lstStyle>
            <a:lvl1pPr marL="0" indent="0" algn="l">
              <a:buNone/>
              <a:defRPr sz="3200" baseline="0">
                <a:solidFill>
                  <a:schemeClr val="tx1"/>
                </a:solidFill>
                <a:latin typeface="Arial" panose="020B0604020202020204"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dirty="0"/>
              <a:t>Insert Name and Job Title on separate lines, 32pt</a:t>
            </a:r>
            <a:endParaRPr lang="en-GB" dirty="0"/>
          </a:p>
        </p:txBody>
      </p:sp>
      <p:sp>
        <p:nvSpPr>
          <p:cNvPr id="22" name="Content Placeholder 21"/>
          <p:cNvSpPr>
            <a:spLocks noGrp="1"/>
          </p:cNvSpPr>
          <p:nvPr>
            <p:ph sz="quarter" idx="10" hasCustomPrompt="1"/>
          </p:nvPr>
        </p:nvSpPr>
        <p:spPr>
          <a:xfrm>
            <a:off x="406402" y="4581128"/>
            <a:ext cx="10010078" cy="1008462"/>
          </a:xfrm>
        </p:spPr>
        <p:txBody>
          <a:bodyPr>
            <a:noAutofit/>
          </a:bodyPr>
          <a:lstStyle>
            <a:lvl1pPr marL="0" indent="0">
              <a:buNone/>
              <a:defRPr sz="3200" baseline="0">
                <a:latin typeface="Arial" panose="020B0604020202020204" pitchFamily="34" charset="0"/>
              </a:defRPr>
            </a:lvl1pPr>
          </a:lstStyle>
          <a:p>
            <a:pPr lvl="0"/>
            <a:r>
              <a:rPr lang="en-GB" dirty="0"/>
              <a:t>Name of meeting and place followed by date on a separate line, 32pt</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384" y="6498098"/>
            <a:ext cx="987151" cy="171261"/>
          </a:xfrm>
          <a:prstGeom prst="rect">
            <a:avLst/>
          </a:prstGeom>
        </p:spPr>
      </p:pic>
      <p:pic>
        <p:nvPicPr>
          <p:cNvPr id="4" name="Picture 3" descr="UK Data Service logo" title="UK Data Service logo"/>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39745" y="575904"/>
            <a:ext cx="2803927" cy="667256"/>
          </a:xfrm>
          <a:prstGeom prst="rect">
            <a:avLst/>
          </a:prstGeom>
        </p:spPr>
      </p:pic>
      <p:pic>
        <p:nvPicPr>
          <p:cNvPr id="7" name="Picture 6">
            <a:extLst>
              <a:ext uri="{FF2B5EF4-FFF2-40B4-BE49-F238E27FC236}">
                <a16:creationId xmlns:a16="http://schemas.microsoft.com/office/drawing/2014/main" id="{ECF9A247-9589-4509-9904-2C369BBC380A}"/>
              </a:ext>
              <a:ext uri="{C183D7F6-B498-43B3-948B-1728B52AA6E4}">
                <adec:decorative xmlns:adec="http://schemas.microsoft.com/office/drawing/2017/decorative" val="1"/>
              </a:ext>
            </a:extLst>
          </p:cNvPr>
          <p:cNvPicPr>
            <a:picLocks noChangeAspect="1" noChangeArrowheads="1"/>
          </p:cNvPicPr>
          <p:nvPr userDrawn="1"/>
        </p:nvPicPr>
        <p:blipFill rotWithShape="1">
          <a:blip r:embed="rId4" cstate="print"/>
          <a:srcRect r="43416"/>
          <a:stretch/>
        </p:blipFill>
        <p:spPr bwMode="auto">
          <a:xfrm>
            <a:off x="8688288" y="-324067"/>
            <a:ext cx="3503712" cy="6858000"/>
          </a:xfrm>
          <a:prstGeom prst="rect">
            <a:avLst/>
          </a:prstGeom>
          <a:noFill/>
        </p:spPr>
      </p:pic>
    </p:spTree>
    <p:extLst>
      <p:ext uri="{BB962C8B-B14F-4D97-AF65-F5344CB8AC3E}">
        <p14:creationId xmlns:p14="http://schemas.microsoft.com/office/powerpoint/2010/main" val="17495871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ingle text block (No-colour Hex)">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AB4B117-0BB7-B947-BBCE-4B75B6FF2C13}"/>
              </a:ext>
            </a:extLst>
          </p:cNvPr>
          <p:cNvSpPr>
            <a:spLocks noGrp="1"/>
          </p:cNvSpPr>
          <p:nvPr>
            <p:ph type="title"/>
          </p:nvPr>
        </p:nvSpPr>
        <p:spPr>
          <a:xfrm>
            <a:off x="838200" y="513409"/>
            <a:ext cx="9977271" cy="548819"/>
          </a:xfrm>
        </p:spPr>
        <p:txBody>
          <a:bodyPr>
            <a:noAutofit/>
          </a:bodyPr>
          <a:lstStyle>
            <a:lvl1pPr>
              <a:defRPr sz="3600"/>
            </a:lvl1pPr>
          </a:lstStyle>
          <a:p>
            <a:r>
              <a:rPr lang="en-US"/>
              <a:t>Click to edit Master title style</a:t>
            </a:r>
            <a:endParaRPr lang="en-US" dirty="0"/>
          </a:p>
        </p:txBody>
      </p:sp>
      <p:sp>
        <p:nvSpPr>
          <p:cNvPr id="10" name="Text Placeholder 9"/>
          <p:cNvSpPr>
            <a:spLocks noGrp="1"/>
          </p:cNvSpPr>
          <p:nvPr>
            <p:ph type="body" sz="quarter" idx="13"/>
          </p:nvPr>
        </p:nvSpPr>
        <p:spPr>
          <a:xfrm>
            <a:off x="838200" y="1524001"/>
            <a:ext cx="9977438" cy="32209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pic>
        <p:nvPicPr>
          <p:cNvPr id="6" name="Picture 5" descr="&quot; &quot;">
            <a:extLst>
              <a:ext uri="{FF2B5EF4-FFF2-40B4-BE49-F238E27FC236}">
                <a16:creationId xmlns:a16="http://schemas.microsoft.com/office/drawing/2014/main" id="{5E49A4A5-C4C1-5D41-BB01-2986D21171C3}"/>
              </a:ext>
            </a:extLst>
          </p:cNvPr>
          <p:cNvPicPr>
            <a:picLocks noChangeAspect="1"/>
          </p:cNvPicPr>
          <p:nvPr userDrawn="1"/>
        </p:nvPicPr>
        <p:blipFill>
          <a:blip r:embed="rId2"/>
          <a:stretch>
            <a:fillRect/>
          </a:stretch>
        </p:blipFill>
        <p:spPr>
          <a:xfrm>
            <a:off x="8610600" y="3099873"/>
            <a:ext cx="3594462" cy="3594462"/>
          </a:xfrm>
          <a:prstGeom prst="rect">
            <a:avLst/>
          </a:prstGeom>
        </p:spPr>
      </p:pic>
      <p:sp>
        <p:nvSpPr>
          <p:cNvPr id="3" name="Date Placeholder 2">
            <a:extLst>
              <a:ext uri="{FF2B5EF4-FFF2-40B4-BE49-F238E27FC236}">
                <a16:creationId xmlns:a16="http://schemas.microsoft.com/office/drawing/2014/main" id="{46CEB37C-4AD6-6546-88C7-0D5145F73F1B}"/>
              </a:ext>
            </a:extLst>
          </p:cNvPr>
          <p:cNvSpPr>
            <a:spLocks noGrp="1"/>
          </p:cNvSpPr>
          <p:nvPr>
            <p:ph type="dt" sz="half" idx="10"/>
          </p:nvPr>
        </p:nvSpPr>
        <p:spPr/>
        <p:txBody>
          <a:bodyPr/>
          <a:lstStyle/>
          <a:p>
            <a:fld id="{F617DED8-4350-C740-BB7C-D6C45B1EB394}" type="datetime1">
              <a:rPr lang="en-GB" smtClean="0"/>
              <a:t>05/04/2023</a:t>
            </a:fld>
            <a:endParaRPr lang="en-US"/>
          </a:p>
        </p:txBody>
      </p:sp>
      <p:sp>
        <p:nvSpPr>
          <p:cNvPr id="4" name="Footer Placeholder 3">
            <a:extLst>
              <a:ext uri="{FF2B5EF4-FFF2-40B4-BE49-F238E27FC236}">
                <a16:creationId xmlns:a16="http://schemas.microsoft.com/office/drawing/2014/main" id="{EFF34D09-7FF5-A642-B57F-6056C877E79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949AC83-1E27-5343-BB94-CDF1C9977B06}"/>
              </a:ext>
            </a:extLst>
          </p:cNvPr>
          <p:cNvSpPr>
            <a:spLocks noGrp="1"/>
          </p:cNvSpPr>
          <p:nvPr>
            <p:ph type="sldNum" sz="quarter" idx="12"/>
          </p:nvPr>
        </p:nvSpPr>
        <p:spPr/>
        <p:txBody>
          <a:bodyPr/>
          <a:lstStyle/>
          <a:p>
            <a:fld id="{016687C5-7511-7743-B429-3BDBE272F28B}" type="slidenum">
              <a:rPr lang="en-US" smtClean="0"/>
              <a:t>‹#›</a:t>
            </a:fld>
            <a:endParaRPr lang="en-US"/>
          </a:p>
        </p:txBody>
      </p:sp>
    </p:spTree>
    <p:extLst>
      <p:ext uri="{BB962C8B-B14F-4D97-AF65-F5344CB8AC3E}">
        <p14:creationId xmlns:p14="http://schemas.microsoft.com/office/powerpoint/2010/main" val="404256142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UKDS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35360" y="260648"/>
            <a:ext cx="10972800" cy="1143000"/>
          </a:xfrm>
        </p:spPr>
        <p:txBody>
          <a:bodyPr>
            <a:normAutofit/>
          </a:bodyPr>
          <a:lstStyle>
            <a:lvl1pPr algn="l">
              <a:defRPr sz="4500">
                <a:latin typeface="Arial" panose="020B0604020202020204" pitchFamily="34" charset="0"/>
              </a:defRPr>
            </a:lvl1pPr>
          </a:lstStyle>
          <a:p>
            <a:r>
              <a:rPr lang="en-US" dirty="0"/>
              <a:t>Slide title here (sentence case, 45pt)</a:t>
            </a:r>
            <a:endParaRPr lang="en-GB" dirty="0"/>
          </a:p>
        </p:txBody>
      </p:sp>
      <p:sp>
        <p:nvSpPr>
          <p:cNvPr id="3" name="Content Placeholder 2"/>
          <p:cNvSpPr>
            <a:spLocks noGrp="1"/>
          </p:cNvSpPr>
          <p:nvPr>
            <p:ph idx="1" hasCustomPrompt="1"/>
          </p:nvPr>
        </p:nvSpPr>
        <p:spPr>
          <a:xfrm>
            <a:off x="380300" y="1643459"/>
            <a:ext cx="10972800" cy="5141168"/>
          </a:xfrm>
        </p:spPr>
        <p:txBody>
          <a:bodyPr/>
          <a:lstStyle>
            <a:lvl1pPr>
              <a:defRPr sz="3800" baseline="0">
                <a:latin typeface="Arial" panose="020B0604020202020204" pitchFamily="34" charset="0"/>
              </a:defRPr>
            </a:lvl1pPr>
            <a:lvl2pPr marL="557213" indent="-214313">
              <a:buFont typeface="Arial" pitchFamily="34" charset="0"/>
              <a:buChar char="•"/>
              <a:defRPr sz="3600" baseline="0">
                <a:latin typeface="Arial" panose="020B0604020202020204" pitchFamily="34" charset="0"/>
              </a:defRPr>
            </a:lvl2pPr>
            <a:lvl3pPr marL="942975" indent="-257175">
              <a:buFont typeface="Arial" pitchFamily="34" charset="0"/>
              <a:buChar char="•"/>
              <a:defRPr sz="3200" baseline="0">
                <a:latin typeface="Arial" panose="020B0604020202020204" pitchFamily="34" charset="0"/>
              </a:defRPr>
            </a:lvl3pPr>
          </a:lstStyle>
          <a:p>
            <a:r>
              <a:rPr lang="en-GB" dirty="0"/>
              <a:t>Bullet points are in sentence case (38pt)</a:t>
            </a:r>
          </a:p>
          <a:p>
            <a:pPr lvl="1"/>
            <a:r>
              <a:rPr lang="en-US" dirty="0"/>
              <a:t>Even second level points (36pt)</a:t>
            </a:r>
          </a:p>
          <a:p>
            <a:pPr lvl="2"/>
            <a:r>
              <a:rPr lang="en-US" dirty="0"/>
              <a:t>Third level (no smaller than 32 </a:t>
            </a:r>
            <a:r>
              <a:rPr lang="en-US" dirty="0" err="1"/>
              <a:t>pt</a:t>
            </a:r>
            <a:r>
              <a:rPr lang="en-US" dirty="0"/>
              <a:t> for widescreen)</a:t>
            </a:r>
          </a:p>
        </p:txBody>
      </p:sp>
      <p:pic>
        <p:nvPicPr>
          <p:cNvPr id="4" name="Picture 6">
            <a:extLst>
              <a:ext uri="{FF2B5EF4-FFF2-40B4-BE49-F238E27FC236}">
                <a16:creationId xmlns:a16="http://schemas.microsoft.com/office/drawing/2014/main" id="{F4639954-5CD7-4D90-9308-22A6D6DE7C71}"/>
              </a:ext>
              <a:ext uri="{C183D7F6-B498-43B3-948B-1728B52AA6E4}">
                <adec:decorative xmlns:adec="http://schemas.microsoft.com/office/drawing/2017/decorative" val="1"/>
              </a:ext>
            </a:extLst>
          </p:cNvPr>
          <p:cNvPicPr>
            <a:picLocks noChangeAspect="1" noChangeArrowheads="1"/>
          </p:cNvPicPr>
          <p:nvPr userDrawn="1"/>
        </p:nvPicPr>
        <p:blipFill rotWithShape="1">
          <a:blip r:embed="rId2" cstate="print"/>
          <a:srcRect r="43416"/>
          <a:stretch/>
        </p:blipFill>
        <p:spPr bwMode="auto">
          <a:xfrm>
            <a:off x="8693763" y="-208067"/>
            <a:ext cx="3503712" cy="6858000"/>
          </a:xfrm>
          <a:prstGeom prst="rect">
            <a:avLst/>
          </a:prstGeom>
          <a:noFill/>
        </p:spPr>
      </p:pic>
    </p:spTree>
    <p:extLst>
      <p:ext uri="{BB962C8B-B14F-4D97-AF65-F5344CB8AC3E}">
        <p14:creationId xmlns:p14="http://schemas.microsoft.com/office/powerpoint/2010/main" val="370981236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UKDS SLIDE_with-tab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35360" y="260648"/>
            <a:ext cx="10972800" cy="1143000"/>
          </a:xfrm>
        </p:spPr>
        <p:txBody>
          <a:bodyPr>
            <a:normAutofit/>
          </a:bodyPr>
          <a:lstStyle>
            <a:lvl1pPr algn="l">
              <a:defRPr sz="4500">
                <a:latin typeface="Arial" panose="020B0604020202020204" pitchFamily="34" charset="0"/>
              </a:defRPr>
            </a:lvl1pPr>
          </a:lstStyle>
          <a:p>
            <a:r>
              <a:rPr lang="en-US" dirty="0"/>
              <a:t>Slide title here (sentence case, 45pt)</a:t>
            </a:r>
            <a:endParaRPr lang="en-GB" dirty="0"/>
          </a:p>
        </p:txBody>
      </p:sp>
      <p:sp>
        <p:nvSpPr>
          <p:cNvPr id="7" name="Table Placeholder 6"/>
          <p:cNvSpPr>
            <a:spLocks noGrp="1"/>
          </p:cNvSpPr>
          <p:nvPr>
            <p:ph type="tbl" sz="quarter" idx="10" hasCustomPrompt="1"/>
          </p:nvPr>
        </p:nvSpPr>
        <p:spPr>
          <a:xfrm>
            <a:off x="310071" y="1556792"/>
            <a:ext cx="11018440" cy="5099050"/>
          </a:xfrm>
        </p:spPr>
        <p:txBody>
          <a:bodyPr>
            <a:normAutofit/>
          </a:bodyPr>
          <a:lstStyle>
            <a:lvl1pPr>
              <a:defRPr sz="3800"/>
            </a:lvl1pPr>
          </a:lstStyle>
          <a:p>
            <a:r>
              <a:rPr lang="en-GB" dirty="0"/>
              <a:t>Insert table title, 38pt</a:t>
            </a:r>
          </a:p>
        </p:txBody>
      </p:sp>
      <p:graphicFrame>
        <p:nvGraphicFramePr>
          <p:cNvPr id="8" name="Table 7"/>
          <p:cNvGraphicFramePr>
            <a:graphicFrameLocks noGrp="1"/>
          </p:cNvGraphicFramePr>
          <p:nvPr userDrawn="1"/>
        </p:nvGraphicFramePr>
        <p:xfrm>
          <a:off x="623392" y="2492896"/>
          <a:ext cx="8128000" cy="1533768"/>
        </p:xfrm>
        <a:graphic>
          <a:graphicData uri="http://schemas.openxmlformats.org/drawingml/2006/table">
            <a:tbl>
              <a:tblPr firstRow="1">
                <a:tableStyleId>{5C22544A-7EE6-4342-B048-85BDC9FD1C3A}</a:tableStyleId>
              </a:tblPr>
              <a:tblGrid>
                <a:gridCol w="2032000">
                  <a:extLst>
                    <a:ext uri="{9D8B030D-6E8A-4147-A177-3AD203B41FA5}">
                      <a16:colId xmlns:a16="http://schemas.microsoft.com/office/drawing/2014/main" val="199538263"/>
                    </a:ext>
                  </a:extLst>
                </a:gridCol>
                <a:gridCol w="2032000">
                  <a:extLst>
                    <a:ext uri="{9D8B030D-6E8A-4147-A177-3AD203B41FA5}">
                      <a16:colId xmlns:a16="http://schemas.microsoft.com/office/drawing/2014/main" val="4081254402"/>
                    </a:ext>
                  </a:extLst>
                </a:gridCol>
                <a:gridCol w="2032000">
                  <a:extLst>
                    <a:ext uri="{9D8B030D-6E8A-4147-A177-3AD203B41FA5}">
                      <a16:colId xmlns:a16="http://schemas.microsoft.com/office/drawing/2014/main" val="4201696562"/>
                    </a:ext>
                  </a:extLst>
                </a:gridCol>
                <a:gridCol w="2032000">
                  <a:extLst>
                    <a:ext uri="{9D8B030D-6E8A-4147-A177-3AD203B41FA5}">
                      <a16:colId xmlns:a16="http://schemas.microsoft.com/office/drawing/2014/main" val="4248670247"/>
                    </a:ext>
                  </a:extLst>
                </a:gridCol>
              </a:tblGrid>
              <a:tr h="370840">
                <a:tc>
                  <a:txBody>
                    <a:bodyPr/>
                    <a:lstStyle/>
                    <a:p>
                      <a:endParaRPr lang="en-GB" dirty="0"/>
                    </a:p>
                  </a:txBody>
                  <a:tcPr/>
                </a:tc>
                <a:tc>
                  <a:txBody>
                    <a:bodyPr/>
                    <a:lstStyle/>
                    <a:p>
                      <a:endParaRPr lang="en-GB" dirty="0"/>
                    </a:p>
                  </a:txBody>
                  <a:tcPr/>
                </a:tc>
                <a:tc>
                  <a:txBody>
                    <a:bodyPr/>
                    <a:lstStyle/>
                    <a:p>
                      <a:endParaRPr lang="en-GB" dirty="0"/>
                    </a:p>
                  </a:txBody>
                  <a:tcPr/>
                </a:tc>
                <a:tc>
                  <a:txBody>
                    <a:bodyPr/>
                    <a:lstStyle/>
                    <a:p>
                      <a:endParaRPr lang="en-GB" dirty="0"/>
                    </a:p>
                  </a:txBody>
                  <a:tcPr/>
                </a:tc>
                <a:extLst>
                  <a:ext uri="{0D108BD9-81ED-4DB2-BD59-A6C34878D82A}">
                    <a16:rowId xmlns:a16="http://schemas.microsoft.com/office/drawing/2014/main" val="318505858"/>
                  </a:ext>
                </a:extLst>
              </a:tr>
              <a:tr h="421248">
                <a:tc>
                  <a:txBody>
                    <a:bodyPr/>
                    <a:lstStyle/>
                    <a:p>
                      <a:endParaRPr lang="en-GB" dirty="0"/>
                    </a:p>
                  </a:txBody>
                  <a:tcPr/>
                </a:tc>
                <a:tc>
                  <a:txBody>
                    <a:bodyPr/>
                    <a:lstStyle/>
                    <a:p>
                      <a:endParaRPr lang="en-GB" dirty="0"/>
                    </a:p>
                  </a:txBody>
                  <a:tcPr/>
                </a:tc>
                <a:tc>
                  <a:txBody>
                    <a:bodyPr/>
                    <a:lstStyle/>
                    <a:p>
                      <a:endParaRPr lang="en-GB"/>
                    </a:p>
                  </a:txBody>
                  <a:tcPr/>
                </a:tc>
                <a:tc>
                  <a:txBody>
                    <a:bodyPr/>
                    <a:lstStyle/>
                    <a:p>
                      <a:endParaRPr lang="en-GB" dirty="0"/>
                    </a:p>
                  </a:txBody>
                  <a:tcPr/>
                </a:tc>
                <a:extLst>
                  <a:ext uri="{0D108BD9-81ED-4DB2-BD59-A6C34878D82A}">
                    <a16:rowId xmlns:a16="http://schemas.microsoft.com/office/drawing/2014/main" val="1586821533"/>
                  </a:ext>
                </a:extLst>
              </a:tr>
              <a:tr h="370840">
                <a:tc>
                  <a:txBody>
                    <a:bodyPr/>
                    <a:lstStyle/>
                    <a:p>
                      <a:endParaRPr lang="en-GB" dirty="0"/>
                    </a:p>
                  </a:txBody>
                  <a:tcPr/>
                </a:tc>
                <a:tc>
                  <a:txBody>
                    <a:bodyPr/>
                    <a:lstStyle/>
                    <a:p>
                      <a:endParaRPr lang="en-GB" dirty="0"/>
                    </a:p>
                  </a:txBody>
                  <a:tcPr/>
                </a:tc>
                <a:tc>
                  <a:txBody>
                    <a:bodyPr/>
                    <a:lstStyle/>
                    <a:p>
                      <a:endParaRPr lang="en-GB" dirty="0"/>
                    </a:p>
                  </a:txBody>
                  <a:tcPr/>
                </a:tc>
                <a:tc>
                  <a:txBody>
                    <a:bodyPr/>
                    <a:lstStyle/>
                    <a:p>
                      <a:endParaRPr lang="en-GB" dirty="0"/>
                    </a:p>
                  </a:txBody>
                  <a:tcPr/>
                </a:tc>
                <a:extLst>
                  <a:ext uri="{0D108BD9-81ED-4DB2-BD59-A6C34878D82A}">
                    <a16:rowId xmlns:a16="http://schemas.microsoft.com/office/drawing/2014/main" val="1825856158"/>
                  </a:ext>
                </a:extLst>
              </a:tr>
              <a:tr h="370840">
                <a:tc>
                  <a:txBody>
                    <a:bodyPr/>
                    <a:lstStyle/>
                    <a:p>
                      <a:endParaRPr lang="en-GB" dirty="0"/>
                    </a:p>
                  </a:txBody>
                  <a:tcPr/>
                </a:tc>
                <a:tc>
                  <a:txBody>
                    <a:bodyPr/>
                    <a:lstStyle/>
                    <a:p>
                      <a:endParaRPr lang="en-GB"/>
                    </a:p>
                  </a:txBody>
                  <a:tcPr/>
                </a:tc>
                <a:tc>
                  <a:txBody>
                    <a:bodyPr/>
                    <a:lstStyle/>
                    <a:p>
                      <a:endParaRPr lang="en-GB"/>
                    </a:p>
                  </a:txBody>
                  <a:tcPr/>
                </a:tc>
                <a:tc>
                  <a:txBody>
                    <a:bodyPr/>
                    <a:lstStyle/>
                    <a:p>
                      <a:endParaRPr lang="en-GB" dirty="0"/>
                    </a:p>
                  </a:txBody>
                  <a:tcPr/>
                </a:tc>
                <a:extLst>
                  <a:ext uri="{0D108BD9-81ED-4DB2-BD59-A6C34878D82A}">
                    <a16:rowId xmlns:a16="http://schemas.microsoft.com/office/drawing/2014/main" val="1502191922"/>
                  </a:ext>
                </a:extLst>
              </a:tr>
            </a:tbl>
          </a:graphicData>
        </a:graphic>
      </p:graphicFrame>
      <p:pic>
        <p:nvPicPr>
          <p:cNvPr id="5" name="Picture 6">
            <a:extLst>
              <a:ext uri="{FF2B5EF4-FFF2-40B4-BE49-F238E27FC236}">
                <a16:creationId xmlns:a16="http://schemas.microsoft.com/office/drawing/2014/main" id="{64E3DDA7-959B-48AC-91E2-1941375FD805}"/>
              </a:ext>
              <a:ext uri="{C183D7F6-B498-43B3-948B-1728B52AA6E4}">
                <adec:decorative xmlns:adec="http://schemas.microsoft.com/office/drawing/2017/decorative" val="1"/>
              </a:ext>
            </a:extLst>
          </p:cNvPr>
          <p:cNvPicPr>
            <a:picLocks noChangeAspect="1" noChangeArrowheads="1"/>
          </p:cNvPicPr>
          <p:nvPr userDrawn="1"/>
        </p:nvPicPr>
        <p:blipFill rotWithShape="1">
          <a:blip r:embed="rId2" cstate="print"/>
          <a:srcRect r="43416"/>
          <a:stretch/>
        </p:blipFill>
        <p:spPr bwMode="auto">
          <a:xfrm>
            <a:off x="8693763" y="-208067"/>
            <a:ext cx="3503712" cy="6858000"/>
          </a:xfrm>
          <a:prstGeom prst="rect">
            <a:avLst/>
          </a:prstGeom>
          <a:noFill/>
        </p:spPr>
      </p:pic>
    </p:spTree>
    <p:extLst>
      <p:ext uri="{BB962C8B-B14F-4D97-AF65-F5344CB8AC3E}">
        <p14:creationId xmlns:p14="http://schemas.microsoft.com/office/powerpoint/2010/main" val="239385906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UKDS FINAL">
    <p:spTree>
      <p:nvGrpSpPr>
        <p:cNvPr id="1" name=""/>
        <p:cNvGrpSpPr/>
        <p:nvPr/>
      </p:nvGrpSpPr>
      <p:grpSpPr>
        <a:xfrm>
          <a:off x="0" y="0"/>
          <a:ext cx="0" cy="0"/>
          <a:chOff x="0" y="0"/>
          <a:chExt cx="0" cy="0"/>
        </a:xfrm>
      </p:grpSpPr>
      <p:sp>
        <p:nvSpPr>
          <p:cNvPr id="9" name="Content Placeholder 8"/>
          <p:cNvSpPr>
            <a:spLocks noGrp="1"/>
          </p:cNvSpPr>
          <p:nvPr>
            <p:ph sz="quarter" idx="14" hasCustomPrompt="1"/>
          </p:nvPr>
        </p:nvSpPr>
        <p:spPr>
          <a:xfrm>
            <a:off x="623394" y="2420888"/>
            <a:ext cx="6720417" cy="576064"/>
          </a:xfrm>
        </p:spPr>
        <p:txBody>
          <a:bodyPr>
            <a:noAutofit/>
          </a:bodyPr>
          <a:lstStyle>
            <a:lvl1pPr marL="0" indent="0">
              <a:buNone/>
              <a:defRPr sz="3200" baseline="0">
                <a:solidFill>
                  <a:schemeClr val="tx1"/>
                </a:solidFill>
                <a:latin typeface="Arial" panose="020B0604020202020204" pitchFamily="34" charset="0"/>
              </a:defRPr>
            </a:lvl1pPr>
          </a:lstStyle>
          <a:p>
            <a:pPr lvl="0"/>
            <a:r>
              <a:rPr lang="en-GB" dirty="0"/>
              <a:t>Contact details:</a:t>
            </a:r>
          </a:p>
        </p:txBody>
      </p:sp>
      <p:sp>
        <p:nvSpPr>
          <p:cNvPr id="11" name="Content Placeholder 10"/>
          <p:cNvSpPr>
            <a:spLocks noGrp="1"/>
          </p:cNvSpPr>
          <p:nvPr>
            <p:ph sz="quarter" idx="15" hasCustomPrompt="1"/>
          </p:nvPr>
        </p:nvSpPr>
        <p:spPr>
          <a:xfrm>
            <a:off x="624417" y="3213103"/>
            <a:ext cx="6720416" cy="576263"/>
          </a:xfrm>
        </p:spPr>
        <p:txBody>
          <a:bodyPr>
            <a:noAutofit/>
          </a:bodyPr>
          <a:lstStyle>
            <a:lvl1pPr marL="0" indent="0">
              <a:buNone/>
              <a:defRPr sz="3200" baseline="0">
                <a:latin typeface="Arial" panose="020B0604020202020204" pitchFamily="34" charset="0"/>
              </a:defRPr>
            </a:lvl1pPr>
          </a:lstStyle>
          <a:p>
            <a:pPr lvl="0"/>
            <a:r>
              <a:rPr lang="en-GB" dirty="0"/>
              <a:t>Name</a:t>
            </a:r>
          </a:p>
        </p:txBody>
      </p:sp>
      <p:sp>
        <p:nvSpPr>
          <p:cNvPr id="4" name="Content Placeholder 3"/>
          <p:cNvSpPr>
            <a:spLocks noGrp="1"/>
          </p:cNvSpPr>
          <p:nvPr>
            <p:ph sz="quarter" idx="16" hasCustomPrompt="1"/>
          </p:nvPr>
        </p:nvSpPr>
        <p:spPr>
          <a:xfrm>
            <a:off x="624417" y="4076703"/>
            <a:ext cx="6720416" cy="720725"/>
          </a:xfrm>
        </p:spPr>
        <p:txBody>
          <a:bodyPr>
            <a:normAutofit/>
          </a:bodyPr>
          <a:lstStyle>
            <a:lvl1pPr marL="0" indent="0">
              <a:buFontTx/>
              <a:buNone/>
              <a:defRPr sz="3200"/>
            </a:lvl1pPr>
          </a:lstStyle>
          <a:p>
            <a:pPr lvl="0"/>
            <a:r>
              <a:rPr lang="en-GB" dirty="0"/>
              <a:t>Email</a:t>
            </a:r>
          </a:p>
        </p:txBody>
      </p:sp>
      <p:sp>
        <p:nvSpPr>
          <p:cNvPr id="3" name="TextBox 2"/>
          <p:cNvSpPr txBox="1"/>
          <p:nvPr userDrawn="1"/>
        </p:nvSpPr>
        <p:spPr>
          <a:xfrm>
            <a:off x="335360" y="505782"/>
            <a:ext cx="7891453" cy="784830"/>
          </a:xfrm>
          <a:prstGeom prst="rect">
            <a:avLst/>
          </a:prstGeom>
          <a:noFill/>
        </p:spPr>
        <p:txBody>
          <a:bodyPr wrap="square" rtlCol="0">
            <a:spAutoFit/>
          </a:bodyPr>
          <a:lstStyle/>
          <a:p>
            <a:r>
              <a:rPr lang="en-GB" sz="4500" dirty="0">
                <a:latin typeface="Arial" panose="020B0604020202020204" pitchFamily="34" charset="0"/>
              </a:rPr>
              <a:t>Questions</a:t>
            </a:r>
          </a:p>
        </p:txBody>
      </p:sp>
      <p:pic>
        <p:nvPicPr>
          <p:cNvPr id="7" name="Picture 6" descr="UK Data Service logo" title="UK Data Service logo"/>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9768408" y="6125671"/>
            <a:ext cx="1872208" cy="445533"/>
          </a:xfrm>
          <a:prstGeom prst="rect">
            <a:avLst/>
          </a:prstGeom>
          <a:noFill/>
        </p:spPr>
      </p:pic>
      <p:pic>
        <p:nvPicPr>
          <p:cNvPr id="8" name="Picture 6">
            <a:extLst>
              <a:ext uri="{FF2B5EF4-FFF2-40B4-BE49-F238E27FC236}">
                <a16:creationId xmlns:a16="http://schemas.microsoft.com/office/drawing/2014/main" id="{6EB12C13-6D9B-41B5-9574-BA53AB78EFE1}"/>
              </a:ext>
              <a:ext uri="{C183D7F6-B498-43B3-948B-1728B52AA6E4}">
                <adec:decorative xmlns:adec="http://schemas.microsoft.com/office/drawing/2017/decorative" val="1"/>
              </a:ext>
            </a:extLst>
          </p:cNvPr>
          <p:cNvPicPr>
            <a:picLocks noChangeAspect="1" noChangeArrowheads="1"/>
          </p:cNvPicPr>
          <p:nvPr userDrawn="1"/>
        </p:nvPicPr>
        <p:blipFill rotWithShape="1">
          <a:blip r:embed="rId3" cstate="print"/>
          <a:srcRect r="43416"/>
          <a:stretch/>
        </p:blipFill>
        <p:spPr bwMode="auto">
          <a:xfrm>
            <a:off x="8693763" y="-208067"/>
            <a:ext cx="3503712" cy="6858000"/>
          </a:xfrm>
          <a:prstGeom prst="rect">
            <a:avLst/>
          </a:prstGeom>
          <a:noFill/>
        </p:spPr>
      </p:pic>
    </p:spTree>
    <p:extLst>
      <p:ext uri="{BB962C8B-B14F-4D97-AF65-F5344CB8AC3E}">
        <p14:creationId xmlns:p14="http://schemas.microsoft.com/office/powerpoint/2010/main" val="40436180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Single text block (Colour Hex)">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AB4B117-0BB7-B947-BBCE-4B75B6FF2C13}"/>
              </a:ext>
            </a:extLst>
          </p:cNvPr>
          <p:cNvSpPr>
            <a:spLocks noGrp="1"/>
          </p:cNvSpPr>
          <p:nvPr>
            <p:ph type="title"/>
          </p:nvPr>
        </p:nvSpPr>
        <p:spPr>
          <a:xfrm>
            <a:off x="838200" y="538123"/>
            <a:ext cx="9977271" cy="548819"/>
          </a:xfrm>
        </p:spPr>
        <p:txBody>
          <a:bodyPr>
            <a:noAutofit/>
          </a:bodyPr>
          <a:lstStyle>
            <a:lvl1pPr>
              <a:defRPr sz="3600"/>
            </a:lvl1pPr>
          </a:lstStyle>
          <a:p>
            <a:r>
              <a:rPr lang="en-US"/>
              <a:t>Click to edit Master title style</a:t>
            </a:r>
            <a:endParaRPr lang="en-US" dirty="0"/>
          </a:p>
        </p:txBody>
      </p:sp>
      <p:sp>
        <p:nvSpPr>
          <p:cNvPr id="10" name="Text Placeholder 9"/>
          <p:cNvSpPr>
            <a:spLocks noGrp="1"/>
          </p:cNvSpPr>
          <p:nvPr>
            <p:ph type="body" sz="quarter" idx="13"/>
          </p:nvPr>
        </p:nvSpPr>
        <p:spPr>
          <a:xfrm>
            <a:off x="838200" y="1548713"/>
            <a:ext cx="8843682" cy="406545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Slide Number Placeholder 4">
            <a:extLst>
              <a:ext uri="{FF2B5EF4-FFF2-40B4-BE49-F238E27FC236}">
                <a16:creationId xmlns:a16="http://schemas.microsoft.com/office/drawing/2014/main" id="{E949AC83-1E27-5343-BB94-CDF1C9977B06}"/>
              </a:ext>
            </a:extLst>
          </p:cNvPr>
          <p:cNvSpPr>
            <a:spLocks noGrp="1"/>
          </p:cNvSpPr>
          <p:nvPr>
            <p:ph type="sldNum" sz="quarter" idx="12"/>
          </p:nvPr>
        </p:nvSpPr>
        <p:spPr/>
        <p:txBody>
          <a:bodyPr/>
          <a:lstStyle/>
          <a:p>
            <a:fld id="{016687C5-7511-7743-B429-3BDBE272F28B}" type="slidenum">
              <a:rPr lang="en-US" smtClean="0"/>
              <a:t>‹#›</a:t>
            </a:fld>
            <a:endParaRPr lang="en-US"/>
          </a:p>
        </p:txBody>
      </p:sp>
      <p:sp>
        <p:nvSpPr>
          <p:cNvPr id="3" name="Date Placeholder 2">
            <a:extLst>
              <a:ext uri="{FF2B5EF4-FFF2-40B4-BE49-F238E27FC236}">
                <a16:creationId xmlns:a16="http://schemas.microsoft.com/office/drawing/2014/main" id="{46CEB37C-4AD6-6546-88C7-0D5145F73F1B}"/>
              </a:ext>
            </a:extLst>
          </p:cNvPr>
          <p:cNvSpPr>
            <a:spLocks noGrp="1"/>
          </p:cNvSpPr>
          <p:nvPr>
            <p:ph type="dt" sz="half" idx="10"/>
          </p:nvPr>
        </p:nvSpPr>
        <p:spPr/>
        <p:txBody>
          <a:bodyPr/>
          <a:lstStyle/>
          <a:p>
            <a:fld id="{F617DED8-4350-C740-BB7C-D6C45B1EB394}" type="datetime1">
              <a:rPr lang="en-GB" smtClean="0"/>
              <a:t>05/04/2023</a:t>
            </a:fld>
            <a:endParaRPr lang="en-US"/>
          </a:p>
        </p:txBody>
      </p:sp>
      <p:sp>
        <p:nvSpPr>
          <p:cNvPr id="4" name="Footer Placeholder 3">
            <a:extLst>
              <a:ext uri="{FF2B5EF4-FFF2-40B4-BE49-F238E27FC236}">
                <a16:creationId xmlns:a16="http://schemas.microsoft.com/office/drawing/2014/main" id="{EFF34D09-7FF5-A642-B57F-6056C877E795}"/>
              </a:ext>
            </a:extLst>
          </p:cNvPr>
          <p:cNvSpPr>
            <a:spLocks noGrp="1"/>
          </p:cNvSpPr>
          <p:nvPr>
            <p:ph type="ftr" sz="quarter" idx="11"/>
          </p:nvPr>
        </p:nvSpPr>
        <p:spPr/>
        <p:txBody>
          <a:bodyPr/>
          <a:lstStyle/>
          <a:p>
            <a:endParaRPr lang="en-US"/>
          </a:p>
        </p:txBody>
      </p:sp>
      <p:pic>
        <p:nvPicPr>
          <p:cNvPr id="11" name="Picture 10" descr="&quot; &quot;">
            <a:extLst>
              <a:ext uri="{FF2B5EF4-FFF2-40B4-BE49-F238E27FC236}">
                <a16:creationId xmlns:a16="http://schemas.microsoft.com/office/drawing/2014/main" id="{96E4B558-0EB5-6F40-AF8C-7DF31DEF437A}"/>
              </a:ext>
            </a:extLst>
          </p:cNvPr>
          <p:cNvPicPr>
            <a:picLocks noChangeAspect="1"/>
          </p:cNvPicPr>
          <p:nvPr userDrawn="1"/>
        </p:nvPicPr>
        <p:blipFill>
          <a:blip r:embed="rId2"/>
          <a:stretch>
            <a:fillRect/>
          </a:stretch>
        </p:blipFill>
        <p:spPr>
          <a:xfrm>
            <a:off x="7112000" y="1223011"/>
            <a:ext cx="5080000" cy="6350000"/>
          </a:xfrm>
          <a:prstGeom prst="rect">
            <a:avLst/>
          </a:prstGeom>
        </p:spPr>
      </p:pic>
    </p:spTree>
    <p:extLst>
      <p:ext uri="{BB962C8B-B14F-4D97-AF65-F5344CB8AC3E}">
        <p14:creationId xmlns:p14="http://schemas.microsoft.com/office/powerpoint/2010/main" val="32803490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ingle text block (Small Hex)">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AB4B117-0BB7-B947-BBCE-4B75B6FF2C13}"/>
              </a:ext>
            </a:extLst>
          </p:cNvPr>
          <p:cNvSpPr>
            <a:spLocks noGrp="1"/>
          </p:cNvSpPr>
          <p:nvPr>
            <p:ph type="title"/>
          </p:nvPr>
        </p:nvSpPr>
        <p:spPr>
          <a:xfrm>
            <a:off x="838200" y="538123"/>
            <a:ext cx="9977271" cy="548819"/>
          </a:xfrm>
        </p:spPr>
        <p:txBody>
          <a:bodyPr>
            <a:noAutofit/>
          </a:bodyPr>
          <a:lstStyle>
            <a:lvl1pPr>
              <a:defRPr sz="3600"/>
            </a:lvl1pPr>
          </a:lstStyle>
          <a:p>
            <a:r>
              <a:rPr lang="en-US"/>
              <a:t>Click to edit Master title style</a:t>
            </a:r>
            <a:endParaRPr lang="en-US" dirty="0"/>
          </a:p>
        </p:txBody>
      </p:sp>
      <p:sp>
        <p:nvSpPr>
          <p:cNvPr id="10" name="Text Placeholder 9"/>
          <p:cNvSpPr>
            <a:spLocks noGrp="1"/>
          </p:cNvSpPr>
          <p:nvPr>
            <p:ph type="body" sz="quarter" idx="13"/>
          </p:nvPr>
        </p:nvSpPr>
        <p:spPr>
          <a:xfrm>
            <a:off x="838200" y="1540477"/>
            <a:ext cx="9977438" cy="425789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Footer Placeholder 3">
            <a:extLst>
              <a:ext uri="{FF2B5EF4-FFF2-40B4-BE49-F238E27FC236}">
                <a16:creationId xmlns:a16="http://schemas.microsoft.com/office/drawing/2014/main" id="{EFF34D09-7FF5-A642-B57F-6056C877E79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949AC83-1E27-5343-BB94-CDF1C9977B06}"/>
              </a:ext>
            </a:extLst>
          </p:cNvPr>
          <p:cNvSpPr>
            <a:spLocks noGrp="1"/>
          </p:cNvSpPr>
          <p:nvPr>
            <p:ph type="sldNum" sz="quarter" idx="12"/>
          </p:nvPr>
        </p:nvSpPr>
        <p:spPr/>
        <p:txBody>
          <a:bodyPr/>
          <a:lstStyle/>
          <a:p>
            <a:fld id="{016687C5-7511-7743-B429-3BDBE272F28B}" type="slidenum">
              <a:rPr lang="en-US" smtClean="0"/>
              <a:t>‹#›</a:t>
            </a:fld>
            <a:endParaRPr lang="en-US"/>
          </a:p>
        </p:txBody>
      </p:sp>
      <p:sp>
        <p:nvSpPr>
          <p:cNvPr id="3" name="Date Placeholder 2">
            <a:extLst>
              <a:ext uri="{FF2B5EF4-FFF2-40B4-BE49-F238E27FC236}">
                <a16:creationId xmlns:a16="http://schemas.microsoft.com/office/drawing/2014/main" id="{46CEB37C-4AD6-6546-88C7-0D5145F73F1B}"/>
              </a:ext>
            </a:extLst>
          </p:cNvPr>
          <p:cNvSpPr>
            <a:spLocks noGrp="1"/>
          </p:cNvSpPr>
          <p:nvPr>
            <p:ph type="dt" sz="half" idx="10"/>
          </p:nvPr>
        </p:nvSpPr>
        <p:spPr/>
        <p:txBody>
          <a:bodyPr/>
          <a:lstStyle/>
          <a:p>
            <a:fld id="{F617DED8-4350-C740-BB7C-D6C45B1EB394}" type="datetime1">
              <a:rPr lang="en-GB" smtClean="0"/>
              <a:t>05/04/2023</a:t>
            </a:fld>
            <a:endParaRPr lang="en-US"/>
          </a:p>
        </p:txBody>
      </p:sp>
      <p:pic>
        <p:nvPicPr>
          <p:cNvPr id="12" name="Picture 11">
            <a:extLst>
              <a:ext uri="{FF2B5EF4-FFF2-40B4-BE49-F238E27FC236}">
                <a16:creationId xmlns:a16="http://schemas.microsoft.com/office/drawing/2014/main" id="{8E568CA6-59BD-244B-9036-0C61FAFBFC2A}"/>
              </a:ext>
            </a:extLst>
          </p:cNvPr>
          <p:cNvPicPr>
            <a:picLocks noChangeAspect="1"/>
          </p:cNvPicPr>
          <p:nvPr userDrawn="1"/>
        </p:nvPicPr>
        <p:blipFill>
          <a:blip r:embed="rId2"/>
          <a:srcRect/>
          <a:stretch/>
        </p:blipFill>
        <p:spPr>
          <a:xfrm>
            <a:off x="10647926" y="5391304"/>
            <a:ext cx="1544074" cy="1930092"/>
          </a:xfrm>
          <a:prstGeom prst="rect">
            <a:avLst/>
          </a:prstGeom>
        </p:spPr>
      </p:pic>
    </p:spTree>
    <p:extLst>
      <p:ext uri="{BB962C8B-B14F-4D97-AF65-F5344CB8AC3E}">
        <p14:creationId xmlns:p14="http://schemas.microsoft.com/office/powerpoint/2010/main" val="39184233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2556283B-FAA3-0C45-8F69-C61CD2C68C0B}"/>
              </a:ext>
            </a:extLst>
          </p:cNvPr>
          <p:cNvSpPr>
            <a:spLocks noGrp="1"/>
          </p:cNvSpPr>
          <p:nvPr>
            <p:ph type="title"/>
          </p:nvPr>
        </p:nvSpPr>
        <p:spPr>
          <a:xfrm>
            <a:off x="838200" y="519964"/>
            <a:ext cx="9977271" cy="548819"/>
          </a:xfrm>
        </p:spPr>
        <p:txBody>
          <a:bodyPr>
            <a:noAutofit/>
          </a:bodyPr>
          <a:lstStyle>
            <a:lvl1pPr>
              <a:defRPr sz="3600"/>
            </a:lvl1pPr>
          </a:lstStyle>
          <a:p>
            <a:r>
              <a:rPr lang="en-US"/>
              <a:t>Click to edit Master title style</a:t>
            </a:r>
            <a:endParaRPr lang="en-US" dirty="0"/>
          </a:p>
        </p:txBody>
      </p:sp>
      <p:pic>
        <p:nvPicPr>
          <p:cNvPr id="12" name="Picture 11">
            <a:extLst>
              <a:ext uri="{FF2B5EF4-FFF2-40B4-BE49-F238E27FC236}">
                <a16:creationId xmlns:a16="http://schemas.microsoft.com/office/drawing/2014/main" id="{8D2BAFDA-3085-094D-8597-EA125B75D51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8052000" y="2718000"/>
            <a:ext cx="4140000" cy="4140000"/>
          </a:xfrm>
          <a:prstGeom prst="rect">
            <a:avLst/>
          </a:prstGeom>
        </p:spPr>
      </p:pic>
      <p:sp>
        <p:nvSpPr>
          <p:cNvPr id="3" name="Chart Placeholder 2">
            <a:extLst>
              <a:ext uri="{FF2B5EF4-FFF2-40B4-BE49-F238E27FC236}">
                <a16:creationId xmlns:a16="http://schemas.microsoft.com/office/drawing/2014/main" id="{D7C0223E-760F-4543-BDE3-CA6F2E441259}"/>
              </a:ext>
            </a:extLst>
          </p:cNvPr>
          <p:cNvSpPr>
            <a:spLocks noGrp="1"/>
          </p:cNvSpPr>
          <p:nvPr>
            <p:ph type="chart" sz="quarter" idx="13" hasCustomPrompt="1"/>
          </p:nvPr>
        </p:nvSpPr>
        <p:spPr>
          <a:xfrm>
            <a:off x="838200" y="1498600"/>
            <a:ext cx="7315200" cy="4484687"/>
          </a:xfrm>
        </p:spPr>
        <p:txBody>
          <a:bodyPr/>
          <a:lstStyle>
            <a:lvl1pPr marL="228600" marR="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lang="en-GB" smtClean="0">
                <a:effectLst/>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dirty="0"/>
              <a:t>Double click the icon to add and edit charts. Use suitable brand </a:t>
            </a:r>
            <a:r>
              <a:rPr lang="en-US" dirty="0" err="1"/>
              <a:t>colours</a:t>
            </a:r>
            <a:r>
              <a:rPr lang="en-US" dirty="0"/>
              <a:t> to change the chart’s appearance. Use black or purple </a:t>
            </a:r>
            <a:r>
              <a:rPr lang="en-US" dirty="0" err="1"/>
              <a:t>colour</a:t>
            </a:r>
            <a:r>
              <a:rPr lang="en-US" dirty="0"/>
              <a:t> (</a:t>
            </a:r>
            <a:r>
              <a:rPr lang="en-GB" dirty="0">
                <a:solidFill>
                  <a:srgbClr val="222221"/>
                </a:solidFill>
                <a:effectLst/>
                <a:latin typeface="Helvetica" pitchFamily="2" charset="0"/>
              </a:rPr>
              <a:t>#702082) for all text. Refer to theme and our brand guide for more colours.</a:t>
            </a:r>
          </a:p>
          <a:p>
            <a:endParaRPr lang="en-US" dirty="0"/>
          </a:p>
        </p:txBody>
      </p:sp>
      <p:sp>
        <p:nvSpPr>
          <p:cNvPr id="5" name="Date Placeholder 4">
            <a:extLst>
              <a:ext uri="{FF2B5EF4-FFF2-40B4-BE49-F238E27FC236}">
                <a16:creationId xmlns:a16="http://schemas.microsoft.com/office/drawing/2014/main" id="{8396E716-C6D3-7140-8AC0-DDCC0A368FE6}"/>
              </a:ext>
            </a:extLst>
          </p:cNvPr>
          <p:cNvSpPr>
            <a:spLocks noGrp="1"/>
          </p:cNvSpPr>
          <p:nvPr>
            <p:ph type="dt" sz="half" idx="10"/>
          </p:nvPr>
        </p:nvSpPr>
        <p:spPr/>
        <p:txBody>
          <a:bodyPr/>
          <a:lstStyle/>
          <a:p>
            <a:fld id="{BC2AF70C-7487-5D49-97F3-B37681DB2E7A}" type="datetime1">
              <a:rPr lang="en-GB" smtClean="0"/>
              <a:t>05/04/2023</a:t>
            </a:fld>
            <a:endParaRPr lang="en-US" dirty="0"/>
          </a:p>
        </p:txBody>
      </p:sp>
      <p:sp>
        <p:nvSpPr>
          <p:cNvPr id="6" name="Footer Placeholder 5">
            <a:extLst>
              <a:ext uri="{FF2B5EF4-FFF2-40B4-BE49-F238E27FC236}">
                <a16:creationId xmlns:a16="http://schemas.microsoft.com/office/drawing/2014/main" id="{0933742A-7D36-C84C-82B7-F28431F11E76}"/>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3EFA0B6A-A6F4-6C45-A2B9-16CA5FF6523D}"/>
              </a:ext>
            </a:extLst>
          </p:cNvPr>
          <p:cNvSpPr>
            <a:spLocks noGrp="1"/>
          </p:cNvSpPr>
          <p:nvPr>
            <p:ph type="sldNum" sz="quarter" idx="12"/>
          </p:nvPr>
        </p:nvSpPr>
        <p:spPr/>
        <p:txBody>
          <a:bodyPr/>
          <a:lstStyle/>
          <a:p>
            <a:fld id="{016687C5-7511-7743-B429-3BDBE272F28B}" type="slidenum">
              <a:rPr lang="en-US" smtClean="0"/>
              <a:t>‹#›</a:t>
            </a:fld>
            <a:endParaRPr lang="en-US" dirty="0"/>
          </a:p>
        </p:txBody>
      </p:sp>
    </p:spTree>
    <p:extLst>
      <p:ext uri="{BB962C8B-B14F-4D97-AF65-F5344CB8AC3E}">
        <p14:creationId xmlns:p14="http://schemas.microsoft.com/office/powerpoint/2010/main" val="4327451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6E85E4F7-9E26-F444-BDD5-B54AD9B3559B}"/>
              </a:ext>
            </a:extLst>
          </p:cNvPr>
          <p:cNvSpPr>
            <a:spLocks noGrp="1"/>
          </p:cNvSpPr>
          <p:nvPr>
            <p:ph type="title"/>
          </p:nvPr>
        </p:nvSpPr>
        <p:spPr>
          <a:xfrm>
            <a:off x="838200" y="519964"/>
            <a:ext cx="9977271" cy="548819"/>
          </a:xfrm>
        </p:spPr>
        <p:txBody>
          <a:bodyPr>
            <a:noAutofit/>
          </a:bodyPr>
          <a:lstStyle>
            <a:lvl1pPr>
              <a:defRPr sz="3600"/>
            </a:lvl1pPr>
          </a:lstStyle>
          <a:p>
            <a:r>
              <a:rPr lang="en-US"/>
              <a:t>Click to edit Master title style</a:t>
            </a:r>
            <a:endParaRPr lang="en-US" dirty="0"/>
          </a:p>
        </p:txBody>
      </p:sp>
      <p:pic>
        <p:nvPicPr>
          <p:cNvPr id="15" name="Picture 14">
            <a:extLst>
              <a:ext uri="{FF2B5EF4-FFF2-40B4-BE49-F238E27FC236}">
                <a16:creationId xmlns:a16="http://schemas.microsoft.com/office/drawing/2014/main" id="{8179C323-C234-3B4B-AC17-6AE6E5045608}"/>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8052000" y="2718000"/>
            <a:ext cx="4140000" cy="4140000"/>
          </a:xfrm>
          <a:prstGeom prst="rect">
            <a:avLst/>
          </a:prstGeom>
        </p:spPr>
      </p:pic>
      <p:sp>
        <p:nvSpPr>
          <p:cNvPr id="4" name="Table Placeholder 3">
            <a:extLst>
              <a:ext uri="{FF2B5EF4-FFF2-40B4-BE49-F238E27FC236}">
                <a16:creationId xmlns:a16="http://schemas.microsoft.com/office/drawing/2014/main" id="{3F149F08-6749-4F49-BA62-07A1E155EC2B}"/>
              </a:ext>
            </a:extLst>
          </p:cNvPr>
          <p:cNvSpPr>
            <a:spLocks noGrp="1"/>
          </p:cNvSpPr>
          <p:nvPr>
            <p:ph type="tbl" sz="quarter" idx="13" hasCustomPrompt="1"/>
          </p:nvPr>
        </p:nvSpPr>
        <p:spPr>
          <a:xfrm>
            <a:off x="838200" y="1498600"/>
            <a:ext cx="9977438" cy="3819525"/>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dirty="0"/>
              <a:t>Double click icon to design your table. Use black or purple </a:t>
            </a:r>
            <a:r>
              <a:rPr lang="en-US" dirty="0" err="1"/>
              <a:t>colour</a:t>
            </a:r>
            <a:r>
              <a:rPr lang="en-US" dirty="0"/>
              <a:t> (</a:t>
            </a:r>
            <a:r>
              <a:rPr lang="en-GB" dirty="0">
                <a:solidFill>
                  <a:srgbClr val="222221"/>
                </a:solidFill>
                <a:effectLst/>
                <a:latin typeface="Helvetica" pitchFamily="2" charset="0"/>
              </a:rPr>
              <a:t>#702082) for all text. Refer to theme and our brand guide for more colours.</a:t>
            </a:r>
          </a:p>
        </p:txBody>
      </p:sp>
      <p:sp>
        <p:nvSpPr>
          <p:cNvPr id="5" name="Date Placeholder 4">
            <a:extLst>
              <a:ext uri="{FF2B5EF4-FFF2-40B4-BE49-F238E27FC236}">
                <a16:creationId xmlns:a16="http://schemas.microsoft.com/office/drawing/2014/main" id="{8396E716-C6D3-7140-8AC0-DDCC0A368FE6}"/>
              </a:ext>
            </a:extLst>
          </p:cNvPr>
          <p:cNvSpPr>
            <a:spLocks noGrp="1"/>
          </p:cNvSpPr>
          <p:nvPr>
            <p:ph type="dt" sz="half" idx="10"/>
          </p:nvPr>
        </p:nvSpPr>
        <p:spPr/>
        <p:txBody>
          <a:bodyPr/>
          <a:lstStyle/>
          <a:p>
            <a:fld id="{98024559-C37D-F943-A0B6-3EDAAF776624}" type="datetime1">
              <a:rPr lang="en-GB" smtClean="0"/>
              <a:t>05/04/2023</a:t>
            </a:fld>
            <a:endParaRPr lang="en-US"/>
          </a:p>
        </p:txBody>
      </p:sp>
      <p:sp>
        <p:nvSpPr>
          <p:cNvPr id="6" name="Footer Placeholder 5">
            <a:extLst>
              <a:ext uri="{FF2B5EF4-FFF2-40B4-BE49-F238E27FC236}">
                <a16:creationId xmlns:a16="http://schemas.microsoft.com/office/drawing/2014/main" id="{0933742A-7D36-C84C-82B7-F28431F11E76}"/>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3EFA0B6A-A6F4-6C45-A2B9-16CA5FF6523D}"/>
              </a:ext>
            </a:extLst>
          </p:cNvPr>
          <p:cNvSpPr>
            <a:spLocks noGrp="1"/>
          </p:cNvSpPr>
          <p:nvPr>
            <p:ph type="sldNum" sz="quarter" idx="12"/>
          </p:nvPr>
        </p:nvSpPr>
        <p:spPr/>
        <p:txBody>
          <a:bodyPr/>
          <a:lstStyle/>
          <a:p>
            <a:fld id="{016687C5-7511-7743-B429-3BDBE272F28B}" type="slidenum">
              <a:rPr lang="en-US" smtClean="0"/>
              <a:t>‹#›</a:t>
            </a:fld>
            <a:endParaRPr lang="en-US"/>
          </a:p>
        </p:txBody>
      </p:sp>
    </p:spTree>
    <p:extLst>
      <p:ext uri="{BB962C8B-B14F-4D97-AF65-F5344CB8AC3E}">
        <p14:creationId xmlns:p14="http://schemas.microsoft.com/office/powerpoint/2010/main" val="6693592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martArt">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6E85E4F7-9E26-F444-BDD5-B54AD9B3559B}"/>
              </a:ext>
            </a:extLst>
          </p:cNvPr>
          <p:cNvSpPr>
            <a:spLocks noGrp="1"/>
          </p:cNvSpPr>
          <p:nvPr>
            <p:ph type="title"/>
          </p:nvPr>
        </p:nvSpPr>
        <p:spPr>
          <a:xfrm>
            <a:off x="838200" y="519964"/>
            <a:ext cx="9977271" cy="548819"/>
          </a:xfrm>
        </p:spPr>
        <p:txBody>
          <a:bodyPr>
            <a:noAutofit/>
          </a:bodyPr>
          <a:lstStyle>
            <a:lvl1pPr>
              <a:defRPr sz="3600"/>
            </a:lvl1pPr>
          </a:lstStyle>
          <a:p>
            <a:r>
              <a:rPr lang="en-US"/>
              <a:t>Click to edit Master title style</a:t>
            </a:r>
            <a:endParaRPr lang="en-US" dirty="0"/>
          </a:p>
        </p:txBody>
      </p:sp>
      <p:pic>
        <p:nvPicPr>
          <p:cNvPr id="15" name="Picture 14">
            <a:extLst>
              <a:ext uri="{FF2B5EF4-FFF2-40B4-BE49-F238E27FC236}">
                <a16:creationId xmlns:a16="http://schemas.microsoft.com/office/drawing/2014/main" id="{8179C323-C234-3B4B-AC17-6AE6E5045608}"/>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8052000" y="2718000"/>
            <a:ext cx="4140000" cy="4140000"/>
          </a:xfrm>
          <a:prstGeom prst="rect">
            <a:avLst/>
          </a:prstGeom>
        </p:spPr>
      </p:pic>
      <p:sp>
        <p:nvSpPr>
          <p:cNvPr id="5" name="Date Placeholder 4">
            <a:extLst>
              <a:ext uri="{FF2B5EF4-FFF2-40B4-BE49-F238E27FC236}">
                <a16:creationId xmlns:a16="http://schemas.microsoft.com/office/drawing/2014/main" id="{8396E716-C6D3-7140-8AC0-DDCC0A368FE6}"/>
              </a:ext>
            </a:extLst>
          </p:cNvPr>
          <p:cNvSpPr>
            <a:spLocks noGrp="1"/>
          </p:cNvSpPr>
          <p:nvPr>
            <p:ph type="dt" sz="half" idx="10"/>
          </p:nvPr>
        </p:nvSpPr>
        <p:spPr/>
        <p:txBody>
          <a:bodyPr/>
          <a:lstStyle/>
          <a:p>
            <a:fld id="{98024559-C37D-F943-A0B6-3EDAAF776624}" type="datetime1">
              <a:rPr lang="en-GB" smtClean="0"/>
              <a:t>05/04/2023</a:t>
            </a:fld>
            <a:endParaRPr lang="en-US"/>
          </a:p>
        </p:txBody>
      </p:sp>
      <p:sp>
        <p:nvSpPr>
          <p:cNvPr id="6" name="Footer Placeholder 5">
            <a:extLst>
              <a:ext uri="{FF2B5EF4-FFF2-40B4-BE49-F238E27FC236}">
                <a16:creationId xmlns:a16="http://schemas.microsoft.com/office/drawing/2014/main" id="{0933742A-7D36-C84C-82B7-F28431F11E76}"/>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3EFA0B6A-A6F4-6C45-A2B9-16CA5FF6523D}"/>
              </a:ext>
            </a:extLst>
          </p:cNvPr>
          <p:cNvSpPr>
            <a:spLocks noGrp="1"/>
          </p:cNvSpPr>
          <p:nvPr>
            <p:ph type="sldNum" sz="quarter" idx="12"/>
          </p:nvPr>
        </p:nvSpPr>
        <p:spPr/>
        <p:txBody>
          <a:bodyPr/>
          <a:lstStyle/>
          <a:p>
            <a:fld id="{016687C5-7511-7743-B429-3BDBE272F28B}" type="slidenum">
              <a:rPr lang="en-US" smtClean="0"/>
              <a:t>‹#›</a:t>
            </a:fld>
            <a:endParaRPr lang="en-US"/>
          </a:p>
        </p:txBody>
      </p:sp>
      <p:sp>
        <p:nvSpPr>
          <p:cNvPr id="11" name="SmartArt Placeholder 3"/>
          <p:cNvSpPr>
            <a:spLocks noGrp="1"/>
          </p:cNvSpPr>
          <p:nvPr>
            <p:ph type="dgm" sz="quarter" idx="13"/>
          </p:nvPr>
        </p:nvSpPr>
        <p:spPr>
          <a:xfrm>
            <a:off x="838200" y="1773238"/>
            <a:ext cx="9424988" cy="3600450"/>
          </a:xfrm>
        </p:spPr>
        <p:txBody>
          <a:bodyPr/>
          <a:lstStyle/>
          <a:p>
            <a:r>
              <a:rPr lang="en-US"/>
              <a:t>Click icon to add SmartArt graphic</a:t>
            </a:r>
            <a:endParaRPr lang="en-GB" dirty="0"/>
          </a:p>
        </p:txBody>
      </p:sp>
    </p:spTree>
    <p:extLst>
      <p:ext uri="{BB962C8B-B14F-4D97-AF65-F5344CB8AC3E}">
        <p14:creationId xmlns:p14="http://schemas.microsoft.com/office/powerpoint/2010/main" val="928371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Generic Text &amp; Image">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F05234C-2ACE-284E-9BC2-36AD230EE50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8160000" y="1818000"/>
            <a:ext cx="4032000" cy="5040000"/>
          </a:xfrm>
          <a:prstGeom prst="rect">
            <a:avLst/>
          </a:prstGeom>
        </p:spPr>
      </p:pic>
      <p:sp>
        <p:nvSpPr>
          <p:cNvPr id="2" name="Title 1">
            <a:extLst>
              <a:ext uri="{FF2B5EF4-FFF2-40B4-BE49-F238E27FC236}">
                <a16:creationId xmlns:a16="http://schemas.microsoft.com/office/drawing/2014/main" id="{0A51BE7A-0162-E341-B254-C9EBCDF7DC93}"/>
              </a:ext>
            </a:extLst>
          </p:cNvPr>
          <p:cNvSpPr>
            <a:spLocks noGrp="1"/>
          </p:cNvSpPr>
          <p:nvPr>
            <p:ph type="title"/>
          </p:nvPr>
        </p:nvSpPr>
        <p:spPr>
          <a:xfrm>
            <a:off x="838200" y="519964"/>
            <a:ext cx="9977271" cy="548819"/>
          </a:xfrm>
        </p:spPr>
        <p:txBody>
          <a:bodyPr>
            <a:noAutofit/>
          </a:bodyPr>
          <a:lstStyle>
            <a:lvl1pPr>
              <a:defRPr sz="3600"/>
            </a:lvl1pPr>
          </a:lstStyle>
          <a:p>
            <a:r>
              <a:rPr lang="en-US"/>
              <a:t>Click to edit Master title style</a:t>
            </a:r>
            <a:endParaRPr lang="en-US" dirty="0"/>
          </a:p>
        </p:txBody>
      </p:sp>
      <p:sp>
        <p:nvSpPr>
          <p:cNvPr id="17" name="Content Placeholder 2">
            <a:extLst>
              <a:ext uri="{FF2B5EF4-FFF2-40B4-BE49-F238E27FC236}">
                <a16:creationId xmlns:a16="http://schemas.microsoft.com/office/drawing/2014/main" id="{62430BE4-70A3-6545-9DF6-33845DC86CAB}"/>
              </a:ext>
            </a:extLst>
          </p:cNvPr>
          <p:cNvSpPr>
            <a:spLocks noGrp="1"/>
          </p:cNvSpPr>
          <p:nvPr>
            <p:ph idx="1"/>
          </p:nvPr>
        </p:nvSpPr>
        <p:spPr>
          <a:xfrm>
            <a:off x="838200" y="1459478"/>
            <a:ext cx="504444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Picture Placeholder 2">
            <a:extLst>
              <a:ext uri="{FF2B5EF4-FFF2-40B4-BE49-F238E27FC236}">
                <a16:creationId xmlns:a16="http://schemas.microsoft.com/office/drawing/2014/main" id="{A88647BF-A57C-8249-889F-5AC7DD3202E7}"/>
              </a:ext>
            </a:extLst>
          </p:cNvPr>
          <p:cNvSpPr>
            <a:spLocks noGrp="1"/>
          </p:cNvSpPr>
          <p:nvPr>
            <p:ph type="pic" idx="13" hasCustomPrompt="1"/>
          </p:nvPr>
        </p:nvSpPr>
        <p:spPr>
          <a:xfrm>
            <a:off x="6309360" y="1463040"/>
            <a:ext cx="5044440" cy="3362960"/>
          </a:xfrm>
          <a:prstGeom prst="roundRect">
            <a:avLst>
              <a:gd name="adj" fmla="val 2736"/>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Place black and white image for generic/service content or </a:t>
            </a:r>
            <a:r>
              <a:rPr lang="en-US" dirty="0" err="1"/>
              <a:t>colour</a:t>
            </a:r>
            <a:r>
              <a:rPr lang="en-US" dirty="0"/>
              <a:t> image for ‘impact’ content.</a:t>
            </a:r>
          </a:p>
          <a:p>
            <a:endParaRPr lang="en-US" dirty="0"/>
          </a:p>
        </p:txBody>
      </p:sp>
      <p:sp>
        <p:nvSpPr>
          <p:cNvPr id="4" name="Date Placeholder 3">
            <a:extLst>
              <a:ext uri="{FF2B5EF4-FFF2-40B4-BE49-F238E27FC236}">
                <a16:creationId xmlns:a16="http://schemas.microsoft.com/office/drawing/2014/main" id="{E1244F07-9552-DF47-A3DF-81EEEB30D5D2}"/>
              </a:ext>
            </a:extLst>
          </p:cNvPr>
          <p:cNvSpPr>
            <a:spLocks noGrp="1"/>
          </p:cNvSpPr>
          <p:nvPr>
            <p:ph type="dt" sz="half" idx="10"/>
          </p:nvPr>
        </p:nvSpPr>
        <p:spPr/>
        <p:txBody>
          <a:bodyPr/>
          <a:lstStyle/>
          <a:p>
            <a:fld id="{9059AB2C-4B99-BA49-A1DA-3174DB9E16C4}" type="datetime1">
              <a:rPr lang="en-GB" smtClean="0"/>
              <a:t>05/04/2023</a:t>
            </a:fld>
            <a:endParaRPr lang="en-US" dirty="0"/>
          </a:p>
        </p:txBody>
      </p:sp>
      <p:sp>
        <p:nvSpPr>
          <p:cNvPr id="5" name="Footer Placeholder 4">
            <a:extLst>
              <a:ext uri="{FF2B5EF4-FFF2-40B4-BE49-F238E27FC236}">
                <a16:creationId xmlns:a16="http://schemas.microsoft.com/office/drawing/2014/main" id="{70360707-9E51-FF4F-8A77-BCC5BE6976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914B9F-1F46-414D-B534-1A5CCD323D2D}"/>
              </a:ext>
            </a:extLst>
          </p:cNvPr>
          <p:cNvSpPr>
            <a:spLocks noGrp="1"/>
          </p:cNvSpPr>
          <p:nvPr>
            <p:ph type="sldNum" sz="quarter" idx="12"/>
          </p:nvPr>
        </p:nvSpPr>
        <p:spPr/>
        <p:txBody>
          <a:bodyPr/>
          <a:lstStyle/>
          <a:p>
            <a:fld id="{016687C5-7511-7743-B429-3BDBE272F28B}" type="slidenum">
              <a:rPr lang="en-US" smtClean="0"/>
              <a:t>‹#›</a:t>
            </a:fld>
            <a:endParaRPr lang="en-US"/>
          </a:p>
        </p:txBody>
      </p:sp>
    </p:spTree>
    <p:extLst>
      <p:ext uri="{BB962C8B-B14F-4D97-AF65-F5344CB8AC3E}">
        <p14:creationId xmlns:p14="http://schemas.microsoft.com/office/powerpoint/2010/main" val="2170554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28.xml"/><Relationship Id="rId2" Type="http://schemas.openxmlformats.org/officeDocument/2006/relationships/slideLayout" Target="../slideLayouts/slideLayout27.xml"/><Relationship Id="rId1" Type="http://schemas.openxmlformats.org/officeDocument/2006/relationships/slideLayout" Target="../slideLayouts/slideLayout26.xml"/><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31.xml"/><Relationship Id="rId2" Type="http://schemas.openxmlformats.org/officeDocument/2006/relationships/slideLayout" Target="../slideLayouts/slideLayout30.xml"/><Relationship Id="rId1" Type="http://schemas.openxmlformats.org/officeDocument/2006/relationships/slideLayout" Target="../slideLayouts/slideLayout29.xml"/><Relationship Id="rId5" Type="http://schemas.openxmlformats.org/officeDocument/2006/relationships/theme" Target="../theme/theme3.xml"/><Relationship Id="rId4"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78D3251-F8FF-3E43-9ABF-224BA6655B7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5900C572-2F59-9442-A975-71EAAFC4CB2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4701CD03-6088-6243-83B0-E50471392CF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lumMod val="75000"/>
                    <a:lumOff val="25000"/>
                  </a:schemeClr>
                </a:solidFill>
              </a:defRPr>
            </a:lvl1pPr>
          </a:lstStyle>
          <a:p>
            <a:fld id="{94F93ADD-E702-C74C-B2F2-777AA750DCF5}" type="datetime1">
              <a:rPr lang="en-GB" smtClean="0"/>
              <a:t>05/04/2023</a:t>
            </a:fld>
            <a:endParaRPr lang="en-US" dirty="0"/>
          </a:p>
        </p:txBody>
      </p:sp>
      <p:sp>
        <p:nvSpPr>
          <p:cNvPr id="5" name="Footer Placeholder 4">
            <a:extLst>
              <a:ext uri="{FF2B5EF4-FFF2-40B4-BE49-F238E27FC236}">
                <a16:creationId xmlns:a16="http://schemas.microsoft.com/office/drawing/2014/main" id="{C51C6E44-43F8-EC48-801C-C47A6939FAC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lumMod val="75000"/>
                    <a:lumOff val="25000"/>
                  </a:schemeClr>
                </a:solidFill>
              </a:defRPr>
            </a:lvl1pPr>
          </a:lstStyle>
          <a:p>
            <a:endParaRPr lang="en-US" dirty="0"/>
          </a:p>
        </p:txBody>
      </p:sp>
      <p:sp>
        <p:nvSpPr>
          <p:cNvPr id="6" name="Slide Number Placeholder 5">
            <a:extLst>
              <a:ext uri="{FF2B5EF4-FFF2-40B4-BE49-F238E27FC236}">
                <a16:creationId xmlns:a16="http://schemas.microsoft.com/office/drawing/2014/main" id="{37BF583A-B9F5-4F41-8DD5-8AC7F4FF96A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2">
                    <a:lumMod val="75000"/>
                    <a:lumOff val="25000"/>
                  </a:schemeClr>
                </a:solidFill>
              </a:defRPr>
            </a:lvl1pPr>
          </a:lstStyle>
          <a:p>
            <a:fld id="{016687C5-7511-7743-B429-3BDBE272F28B}" type="slidenum">
              <a:rPr lang="en-US" smtClean="0"/>
              <a:pPr/>
              <a:t>‹#›</a:t>
            </a:fld>
            <a:endParaRPr lang="en-US" dirty="0"/>
          </a:p>
        </p:txBody>
      </p:sp>
    </p:spTree>
    <p:extLst>
      <p:ext uri="{BB962C8B-B14F-4D97-AF65-F5344CB8AC3E}">
        <p14:creationId xmlns:p14="http://schemas.microsoft.com/office/powerpoint/2010/main" val="3443375123"/>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712" r:id="rId3"/>
    <p:sldLayoutId id="2147483713" r:id="rId4"/>
    <p:sldLayoutId id="2147483714" r:id="rId5"/>
    <p:sldLayoutId id="2147483677" r:id="rId6"/>
    <p:sldLayoutId id="2147483669" r:id="rId7"/>
    <p:sldLayoutId id="2147483715" r:id="rId8"/>
    <p:sldLayoutId id="2147483665" r:id="rId9"/>
    <p:sldLayoutId id="2147483702" r:id="rId10"/>
    <p:sldLayoutId id="2147483680" r:id="rId11"/>
    <p:sldLayoutId id="2147483706" r:id="rId12"/>
    <p:sldLayoutId id="2147483671" r:id="rId13"/>
    <p:sldLayoutId id="2147483717" r:id="rId14"/>
    <p:sldLayoutId id="2147483692" r:id="rId15"/>
    <p:sldLayoutId id="2147483652" r:id="rId16"/>
    <p:sldLayoutId id="2147483653" r:id="rId17"/>
    <p:sldLayoutId id="2147483654" r:id="rId18"/>
    <p:sldLayoutId id="2147483655" r:id="rId19"/>
    <p:sldLayoutId id="2147483657" r:id="rId20"/>
    <p:sldLayoutId id="2147483670" r:id="rId21"/>
    <p:sldLayoutId id="2147483678" r:id="rId22"/>
    <p:sldLayoutId id="2147483658" r:id="rId23"/>
    <p:sldLayoutId id="2147483659" r:id="rId24"/>
    <p:sldLayoutId id="2147483710" r:id="rId25"/>
  </p:sldLayoutIdLst>
  <p:hf hdr="0" ftr="0" dt="0"/>
  <p:txStyles>
    <p:titleStyle>
      <a:lvl1pPr algn="l" defTabSz="914400" rtl="0" eaLnBrk="1" latinLnBrk="0" hangingPunct="1">
        <a:lnSpc>
          <a:spcPct val="90000"/>
        </a:lnSpc>
        <a:spcBef>
          <a:spcPct val="0"/>
        </a:spcBef>
        <a:buNone/>
        <a:defRPr sz="4400" b="0" i="0"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2"/>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2"/>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p:cNvSpPr>
            <a:spLocks noGrp="1"/>
          </p:cNvSpPr>
          <p:nvPr>
            <p:ph type="body" idx="1"/>
          </p:nvPr>
        </p:nvSpPr>
        <p:spPr>
          <a:xfrm>
            <a:off x="609600" y="1600203"/>
            <a:ext cx="10972800" cy="452596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Slide Number Placeholder 5"/>
          <p:cNvSpPr>
            <a:spLocks noGrp="1"/>
          </p:cNvSpPr>
          <p:nvPr>
            <p:ph type="sldNum" sz="quarter" idx="4"/>
          </p:nvPr>
        </p:nvSpPr>
        <p:spPr>
          <a:xfrm>
            <a:off x="8737600" y="6309321"/>
            <a:ext cx="2844800" cy="365125"/>
          </a:xfrm>
          <a:prstGeom prst="rect">
            <a:avLst/>
          </a:prstGeom>
        </p:spPr>
        <p:txBody>
          <a:bodyPr vert="horz" lIns="91440" tIns="45720" rIns="91440" bIns="45720" rtlCol="0" anchor="ctr"/>
          <a:lstStyle>
            <a:lvl1pPr algn="r">
              <a:defRPr sz="900">
                <a:solidFill>
                  <a:schemeClr val="tx1">
                    <a:tint val="75000"/>
                  </a:schemeClr>
                </a:solidFill>
                <a:latin typeface="Arial" panose="020B0604020202020204" pitchFamily="34" charset="0"/>
              </a:defRPr>
            </a:lvl1pPr>
          </a:lstStyle>
          <a:p>
            <a:fld id="{95EB53F1-2B6B-4145-8690-A00B65B2E438}" type="slidenum">
              <a:rPr lang="en-GB" smtClean="0"/>
              <a:pPr/>
              <a:t>‹#›</a:t>
            </a:fld>
            <a:endParaRPr lang="en-GB"/>
          </a:p>
        </p:txBody>
      </p:sp>
    </p:spTree>
    <p:extLst>
      <p:ext uri="{BB962C8B-B14F-4D97-AF65-F5344CB8AC3E}">
        <p14:creationId xmlns:p14="http://schemas.microsoft.com/office/powerpoint/2010/main" val="282512926"/>
      </p:ext>
    </p:extLst>
  </p:cSld>
  <p:clrMap bg1="lt1" tx1="dk1" bg2="lt2" tx2="dk2" accent1="accent1" accent2="accent2" accent3="accent3" accent4="accent4" accent5="accent5" accent6="accent6" hlink="hlink" folHlink="folHlink"/>
  <p:sldLayoutIdLst>
    <p:sldLayoutId id="2147483672" r:id="rId1"/>
    <p:sldLayoutId id="2147483650" r:id="rId2"/>
    <p:sldLayoutId id="2147483673" r:id="rId3"/>
  </p:sldLayoutIdLst>
  <p:hf hdr="0" ftr="0" dt="0"/>
  <p:txStyles>
    <p:titleStyle>
      <a:lvl1pPr algn="ctr" defTabSz="685800" rtl="0" eaLnBrk="1" latinLnBrk="0" hangingPunct="1">
        <a:spcBef>
          <a:spcPct val="0"/>
        </a:spcBef>
        <a:buNone/>
        <a:defRPr sz="3300" kern="1200">
          <a:solidFill>
            <a:schemeClr val="tx1"/>
          </a:solidFill>
          <a:latin typeface="Arial" panose="020B0604020202020204" pitchFamily="34" charset="0"/>
          <a:ea typeface="+mj-ea"/>
          <a:cs typeface="+mj-cs"/>
        </a:defRPr>
      </a:lvl1pPr>
    </p:titleStyle>
    <p:bodyStyle>
      <a:lvl1pPr marL="257175" indent="-257175" algn="l" defTabSz="685800" rtl="0" eaLnBrk="1" latinLnBrk="0" hangingPunct="1">
        <a:spcBef>
          <a:spcPct val="20000"/>
        </a:spcBef>
        <a:buFont typeface="Arial" pitchFamily="34" charset="0"/>
        <a:buChar char="•"/>
        <a:defRPr sz="2400" kern="1200">
          <a:solidFill>
            <a:schemeClr val="tx1"/>
          </a:solidFill>
          <a:latin typeface="Arial" panose="020B0604020202020204" pitchFamily="34" charset="0"/>
          <a:ea typeface="+mn-ea"/>
          <a:cs typeface="+mn-cs"/>
        </a:defRPr>
      </a:lvl1pPr>
      <a:lvl2pPr marL="557213" indent="-214313" algn="l" defTabSz="685800" rtl="0" eaLnBrk="1" latinLnBrk="0" hangingPunct="1">
        <a:spcBef>
          <a:spcPct val="20000"/>
        </a:spcBef>
        <a:buFont typeface="Arial" pitchFamily="34" charset="0"/>
        <a:buChar char="–"/>
        <a:defRPr sz="2100" kern="1200">
          <a:solidFill>
            <a:schemeClr val="tx1"/>
          </a:solidFill>
          <a:latin typeface="Arial" panose="020B0604020202020204" pitchFamily="34" charset="0"/>
          <a:ea typeface="+mn-ea"/>
          <a:cs typeface="+mn-cs"/>
        </a:defRPr>
      </a:lvl2pPr>
      <a:lvl3pPr marL="857250" indent="-171450" algn="l" defTabSz="685800" rtl="0" eaLnBrk="1" latinLnBrk="0" hangingPunct="1">
        <a:spcBef>
          <a:spcPct val="20000"/>
        </a:spcBef>
        <a:buFont typeface="Arial" pitchFamily="34" charset="0"/>
        <a:buChar char="•"/>
        <a:defRPr sz="1800" kern="1200">
          <a:solidFill>
            <a:schemeClr val="tx1"/>
          </a:solidFill>
          <a:latin typeface="Arial" panose="020B0604020202020204" pitchFamily="34" charset="0"/>
          <a:ea typeface="+mn-ea"/>
          <a:cs typeface="+mn-cs"/>
        </a:defRPr>
      </a:lvl3pPr>
      <a:lvl4pPr marL="1200150" indent="-171450" algn="l" defTabSz="685800" rtl="0" eaLnBrk="1" latinLnBrk="0" hangingPunct="1">
        <a:spcBef>
          <a:spcPct val="20000"/>
        </a:spcBef>
        <a:buFont typeface="Arial" pitchFamily="34" charset="0"/>
        <a:buChar char="–"/>
        <a:defRPr sz="1500" kern="1200">
          <a:solidFill>
            <a:schemeClr val="tx1"/>
          </a:solidFill>
          <a:latin typeface="Arial" panose="020B0604020202020204" pitchFamily="34" charset="0"/>
          <a:ea typeface="+mn-ea"/>
          <a:cs typeface="+mn-cs"/>
        </a:defRPr>
      </a:lvl4pPr>
      <a:lvl5pPr marL="1543050" indent="-171450" algn="l" defTabSz="685800" rtl="0" eaLnBrk="1" latinLnBrk="0" hangingPunct="1">
        <a:spcBef>
          <a:spcPct val="20000"/>
        </a:spcBef>
        <a:buFont typeface="Arial" pitchFamily="34" charset="0"/>
        <a:buChar char="»"/>
        <a:defRPr sz="1500" kern="1200">
          <a:solidFill>
            <a:schemeClr val="tx1"/>
          </a:solidFill>
          <a:latin typeface="Arial" panose="020B0604020202020204" pitchFamily="34" charset="0"/>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zh-CN" altLang="en-US"/>
              <a:t>单击此处编辑母版标题样式</a:t>
            </a:r>
            <a:endParaRPr lang="en-GB" dirty="0"/>
          </a:p>
        </p:txBody>
      </p:sp>
      <p:sp>
        <p:nvSpPr>
          <p:cNvPr id="3" name="Text Placeholder 2"/>
          <p:cNvSpPr>
            <a:spLocks noGrp="1"/>
          </p:cNvSpPr>
          <p:nvPr>
            <p:ph type="body" idx="1"/>
          </p:nvPr>
        </p:nvSpPr>
        <p:spPr>
          <a:xfrm>
            <a:off x="609600" y="1600203"/>
            <a:ext cx="10972800" cy="452596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p:txBody>
      </p:sp>
      <p:sp>
        <p:nvSpPr>
          <p:cNvPr id="6" name="Slide Number Placeholder 5"/>
          <p:cNvSpPr>
            <a:spLocks noGrp="1"/>
          </p:cNvSpPr>
          <p:nvPr>
            <p:ph type="sldNum" sz="quarter" idx="4"/>
          </p:nvPr>
        </p:nvSpPr>
        <p:spPr>
          <a:xfrm>
            <a:off x="8737600" y="6309321"/>
            <a:ext cx="2844800" cy="365125"/>
          </a:xfrm>
          <a:prstGeom prst="rect">
            <a:avLst/>
          </a:prstGeom>
        </p:spPr>
        <p:txBody>
          <a:bodyPr vert="horz" lIns="91440" tIns="45720" rIns="91440" bIns="45720" rtlCol="0" anchor="ctr"/>
          <a:lstStyle>
            <a:lvl1pPr algn="r">
              <a:defRPr sz="900">
                <a:solidFill>
                  <a:schemeClr val="tx1">
                    <a:tint val="75000"/>
                  </a:schemeClr>
                </a:solidFill>
                <a:latin typeface="Arial" panose="020B0604020202020204" pitchFamily="34" charset="0"/>
              </a:defRPr>
            </a:lvl1pPr>
          </a:lstStyle>
          <a:p>
            <a:fld id="{95EB53F1-2B6B-4145-8690-A00B65B2E438}" type="slidenum">
              <a:rPr lang="en-GB" smtClean="0"/>
              <a:pPr/>
              <a:t>‹#›</a:t>
            </a:fld>
            <a:endParaRPr lang="en-GB" dirty="0"/>
          </a:p>
        </p:txBody>
      </p:sp>
    </p:spTree>
    <p:extLst>
      <p:ext uri="{BB962C8B-B14F-4D97-AF65-F5344CB8AC3E}">
        <p14:creationId xmlns:p14="http://schemas.microsoft.com/office/powerpoint/2010/main" val="282512926"/>
      </p:ext>
    </p:extLst>
  </p:cSld>
  <p:clrMap bg1="lt1" tx1="dk1" bg2="lt2" tx2="dk2" accent1="accent1" accent2="accent2" accent3="accent3" accent4="accent4" accent5="accent5" accent6="accent6" hlink="hlink" folHlink="folHlink"/>
  <p:sldLayoutIdLst>
    <p:sldLayoutId id="2147483719" r:id="rId1"/>
    <p:sldLayoutId id="2147483720" r:id="rId2"/>
    <p:sldLayoutId id="2147483675" r:id="rId3"/>
    <p:sldLayoutId id="2147483721" r:id="rId4"/>
  </p:sldLayoutIdLst>
  <p:txStyles>
    <p:titleStyle>
      <a:lvl1pPr algn="ctr" defTabSz="685800" rtl="0" eaLnBrk="1" latinLnBrk="0" hangingPunct="1">
        <a:spcBef>
          <a:spcPct val="0"/>
        </a:spcBef>
        <a:buNone/>
        <a:defRPr sz="4500" kern="1200">
          <a:solidFill>
            <a:schemeClr val="tx1"/>
          </a:solidFill>
          <a:latin typeface="Arial" panose="020B0604020202020204" pitchFamily="34" charset="0"/>
          <a:ea typeface="+mj-ea"/>
          <a:cs typeface="+mj-cs"/>
        </a:defRPr>
      </a:lvl1pPr>
    </p:titleStyle>
    <p:bodyStyle>
      <a:lvl1pPr marL="257175" indent="-257175" algn="l" defTabSz="685800" rtl="0" eaLnBrk="1" latinLnBrk="0" hangingPunct="1">
        <a:spcBef>
          <a:spcPct val="20000"/>
        </a:spcBef>
        <a:buFont typeface="Arial" pitchFamily="34" charset="0"/>
        <a:buChar char="•"/>
        <a:defRPr sz="3800" kern="1200">
          <a:solidFill>
            <a:schemeClr val="tx1"/>
          </a:solidFill>
          <a:latin typeface="Arial" panose="020B0604020202020204" pitchFamily="34" charset="0"/>
          <a:ea typeface="+mn-ea"/>
          <a:cs typeface="+mn-cs"/>
        </a:defRPr>
      </a:lvl1pPr>
      <a:lvl2pPr marL="557213" indent="-214313" algn="l" defTabSz="685800" rtl="0" eaLnBrk="1" latinLnBrk="0" hangingPunct="1">
        <a:spcBef>
          <a:spcPct val="20000"/>
        </a:spcBef>
        <a:buFont typeface="Arial" pitchFamily="34" charset="0"/>
        <a:buChar char="–"/>
        <a:defRPr sz="3600" kern="1200">
          <a:solidFill>
            <a:schemeClr val="tx1"/>
          </a:solidFill>
          <a:latin typeface="Arial" panose="020B0604020202020204" pitchFamily="34" charset="0"/>
          <a:ea typeface="+mn-ea"/>
          <a:cs typeface="+mn-cs"/>
        </a:defRPr>
      </a:lvl2pPr>
      <a:lvl3pPr marL="857250" indent="-171450" algn="l" defTabSz="685800" rtl="0" eaLnBrk="1" latinLnBrk="0" hangingPunct="1">
        <a:spcBef>
          <a:spcPct val="20000"/>
        </a:spcBef>
        <a:buFont typeface="Arial" pitchFamily="34" charset="0"/>
        <a:buChar char="•"/>
        <a:defRPr sz="3200" kern="1200">
          <a:solidFill>
            <a:schemeClr val="tx1"/>
          </a:solidFill>
          <a:latin typeface="Arial" panose="020B0604020202020204" pitchFamily="34" charset="0"/>
          <a:ea typeface="+mn-ea"/>
          <a:cs typeface="+mn-cs"/>
        </a:defRPr>
      </a:lvl3pPr>
      <a:lvl4pPr marL="1200150" indent="-171450" algn="l" defTabSz="685800" rtl="0" eaLnBrk="1" latinLnBrk="0" hangingPunct="1">
        <a:spcBef>
          <a:spcPct val="20000"/>
        </a:spcBef>
        <a:buFont typeface="Arial" pitchFamily="34" charset="0"/>
        <a:buChar char="–"/>
        <a:defRPr sz="1500" kern="1200">
          <a:solidFill>
            <a:schemeClr val="tx1"/>
          </a:solidFill>
          <a:latin typeface="Arial" panose="020B0604020202020204" pitchFamily="34" charset="0"/>
          <a:ea typeface="+mn-ea"/>
          <a:cs typeface="+mn-cs"/>
        </a:defRPr>
      </a:lvl4pPr>
      <a:lvl5pPr marL="1543050" indent="-171450" algn="l" defTabSz="685800" rtl="0" eaLnBrk="1" latinLnBrk="0" hangingPunct="1">
        <a:spcBef>
          <a:spcPct val="20000"/>
        </a:spcBef>
        <a:buFont typeface="Arial" pitchFamily="34" charset="0"/>
        <a:buChar char="»"/>
        <a:defRPr sz="1500" kern="1200">
          <a:solidFill>
            <a:schemeClr val="tx1"/>
          </a:solidFill>
          <a:latin typeface="Arial" panose="020B0604020202020204" pitchFamily="34" charset="0"/>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g"/><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customXml" Target="../ink/ink1.xml"/></Relationships>
</file>

<file path=ppt/slides/_rels/slide10.xml.rels><?xml version="1.0" encoding="UTF-8" standalone="yes"?>
<Relationships xmlns="http://schemas.openxmlformats.org/package/2006/relationships"><Relationship Id="rId3" Type="http://schemas.openxmlformats.org/officeDocument/2006/relationships/hyperlink" Target="https://www.forbes.com/sites/gilpress/2016/03/23/data-preparation-most-time-consuming-least-enjoyable-data-science-task-survey-says/#4ef016eb6f63" TargetMode="External"/><Relationship Id="rId2" Type="http://schemas.openxmlformats.org/officeDocument/2006/relationships/notesSlide" Target="../notesSlides/notesSlide8.xml"/><Relationship Id="rId1" Type="http://schemas.openxmlformats.org/officeDocument/2006/relationships/slideLayout" Target="../slideLayouts/slideLayout27.xml"/><Relationship Id="rId5" Type="http://schemas.openxmlformats.org/officeDocument/2006/relationships/image" Target="../media/image18.pn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27.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2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7.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27.xml"/><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7.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27.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27.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2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27.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27.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27.xml"/></Relationships>
</file>

<file path=ppt/slides/_rels/slide23.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1.xml"/><Relationship Id="rId1" Type="http://schemas.openxmlformats.org/officeDocument/2006/relationships/slideLayout" Target="../slideLayouts/slideLayout27.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2.xml"/><Relationship Id="rId1" Type="http://schemas.openxmlformats.org/officeDocument/2006/relationships/slideLayout" Target="../slideLayouts/slideLayout27.xml"/></Relationships>
</file>

<file path=ppt/slides/_rels/slide25.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23.xml"/><Relationship Id="rId1" Type="http://schemas.openxmlformats.org/officeDocument/2006/relationships/slideLayout" Target="../slideLayouts/slideLayout2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7.xml"/></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5.xml"/><Relationship Id="rId1" Type="http://schemas.openxmlformats.org/officeDocument/2006/relationships/slideLayout" Target="../slideLayouts/slideLayout27.xml"/></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6.xml"/><Relationship Id="rId1" Type="http://schemas.openxmlformats.org/officeDocument/2006/relationships/slideLayout" Target="../slideLayouts/slideLayout27.xml"/></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7.xml"/><Relationship Id="rId1" Type="http://schemas.openxmlformats.org/officeDocument/2006/relationships/slideLayout" Target="../slideLayouts/slideLayout27.xml"/></Relationships>
</file>

<file path=ppt/slides/_rels/slide3.xml.rels><?xml version="1.0" encoding="UTF-8" standalone="yes"?>
<Relationships xmlns="http://schemas.openxmlformats.org/package/2006/relationships"><Relationship Id="rId3" Type="http://schemas.openxmlformats.org/officeDocument/2006/relationships/hyperlink" Target="mailto:anran.zhao@manchester.ac.uk" TargetMode="External"/><Relationship Id="rId2" Type="http://schemas.openxmlformats.org/officeDocument/2006/relationships/notesSlide" Target="../notesSlides/notesSlide1.xml"/><Relationship Id="rId1" Type="http://schemas.openxmlformats.org/officeDocument/2006/relationships/slideLayout" Target="../slideLayouts/slideLayout2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5.xml"/></Relationships>
</file>

<file path=ppt/slides/_rels/slide32.xml.rels><?xml version="1.0" encoding="UTF-8" standalone="yes"?>
<Relationships xmlns="http://schemas.openxmlformats.org/package/2006/relationships"><Relationship Id="rId2" Type="http://schemas.openxmlformats.org/officeDocument/2006/relationships/hyperlink" Target="mailto:anran.zhao@manchester.ac.uk" TargetMode="External"/><Relationship Id="rId1" Type="http://schemas.openxmlformats.org/officeDocument/2006/relationships/slideLayout" Target="../slideLayouts/slideLayout29.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0.xml"/></Relationships>
</file>

<file path=ppt/slides/_rels/slide3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1.xml"/><Relationship Id="rId1" Type="http://schemas.openxmlformats.org/officeDocument/2006/relationships/slideLayout" Target="../slideLayouts/slideLayout30.xml"/><Relationship Id="rId5" Type="http://schemas.openxmlformats.org/officeDocument/2006/relationships/image" Target="../media/image36.png"/><Relationship Id="rId4" Type="http://schemas.openxmlformats.org/officeDocument/2006/relationships/image" Target="../media/image35.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0.xml"/></Relationships>
</file>

<file path=ppt/slides/_rels/slide3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3.xml"/><Relationship Id="rId1" Type="http://schemas.openxmlformats.org/officeDocument/2006/relationships/slideLayout" Target="../slideLayouts/slideLayout30.xml"/></Relationships>
</file>

<file path=ppt/slides/_rels/slide3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4.xml"/><Relationship Id="rId1" Type="http://schemas.openxmlformats.org/officeDocument/2006/relationships/slideLayout" Target="../slideLayouts/slideLayout30.xml"/></Relationships>
</file>

<file path=ppt/slides/_rels/slide3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5.xml"/><Relationship Id="rId1" Type="http://schemas.openxmlformats.org/officeDocument/2006/relationships/slideLayout" Target="../slideLayouts/slideLayout30.xml"/></Relationships>
</file>

<file path=ppt/slides/_rels/slide3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6.xml"/><Relationship Id="rId1" Type="http://schemas.openxmlformats.org/officeDocument/2006/relationships/slideLayout" Target="../slideLayouts/slideLayout3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7.xml"/></Relationships>
</file>

<file path=ppt/slides/_rels/slide4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7.xml"/><Relationship Id="rId1" Type="http://schemas.openxmlformats.org/officeDocument/2006/relationships/slideLayout" Target="../slideLayouts/slideLayout30.xml"/></Relationships>
</file>

<file path=ppt/slides/_rels/slide4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8.xml"/><Relationship Id="rId1" Type="http://schemas.openxmlformats.org/officeDocument/2006/relationships/slideLayout" Target="../slideLayouts/slideLayout30.xml"/></Relationships>
</file>

<file path=ppt/slides/_rels/slide4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9.xml"/><Relationship Id="rId1" Type="http://schemas.openxmlformats.org/officeDocument/2006/relationships/slideLayout" Target="../slideLayouts/slideLayout30.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0.xml"/></Relationships>
</file>

<file path=ppt/slides/_rels/slide4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1.xml"/><Relationship Id="rId1" Type="http://schemas.openxmlformats.org/officeDocument/2006/relationships/slideLayout" Target="../slideLayouts/slideLayout30.xml"/></Relationships>
</file>

<file path=ppt/slides/_rels/slide4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2.xml"/><Relationship Id="rId1" Type="http://schemas.openxmlformats.org/officeDocument/2006/relationships/slideLayout" Target="../slideLayouts/slideLayout30.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0.xml"/></Relationships>
</file>

<file path=ppt/slides/_rels/slide4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4.xml"/><Relationship Id="rId1" Type="http://schemas.openxmlformats.org/officeDocument/2006/relationships/slideLayout" Target="../slideLayouts/slideLayout30.xml"/></Relationships>
</file>

<file path=ppt/slides/_rels/slide4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5.xml"/><Relationship Id="rId1" Type="http://schemas.openxmlformats.org/officeDocument/2006/relationships/slideLayout" Target="../slideLayouts/slideLayout30.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7.xml"/></Relationships>
</file>

<file path=ppt/slides/_rels/slide5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7.xml"/><Relationship Id="rId1" Type="http://schemas.openxmlformats.org/officeDocument/2006/relationships/slideLayout" Target="../slideLayouts/slideLayout30.xml"/></Relationships>
</file>

<file path=ppt/slides/_rels/slide5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8.xml"/><Relationship Id="rId1" Type="http://schemas.openxmlformats.org/officeDocument/2006/relationships/slideLayout" Target="../slideLayouts/slideLayout30.xml"/></Relationships>
</file>

<file path=ppt/slides/_rels/slide5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9.xml"/><Relationship Id="rId1" Type="http://schemas.openxmlformats.org/officeDocument/2006/relationships/slideLayout" Target="../slideLayouts/slideLayout30.xml"/></Relationships>
</file>

<file path=ppt/slides/_rels/slide5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0.xml"/><Relationship Id="rId1" Type="http://schemas.openxmlformats.org/officeDocument/2006/relationships/slideLayout" Target="../slideLayouts/slideLayout30.xml"/></Relationships>
</file>

<file path=ppt/slides/_rels/slide5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1.xml"/><Relationship Id="rId1" Type="http://schemas.openxmlformats.org/officeDocument/2006/relationships/slideLayout" Target="../slideLayouts/slideLayout30.xml"/></Relationships>
</file>

<file path=ppt/slides/_rels/slide5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2.xml"/><Relationship Id="rId1" Type="http://schemas.openxmlformats.org/officeDocument/2006/relationships/slideLayout" Target="../slideLayouts/slideLayout30.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0.xml"/></Relationships>
</file>

<file path=ppt/slides/_rels/slide5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4.xml"/><Relationship Id="rId1" Type="http://schemas.openxmlformats.org/officeDocument/2006/relationships/slideLayout" Target="../slideLayouts/slideLayout30.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0.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0.xml"/></Relationships>
</file>

<file path=ppt/slides/_rels/slide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4.xml"/><Relationship Id="rId1" Type="http://schemas.openxmlformats.org/officeDocument/2006/relationships/slideLayout" Target="../slideLayouts/slideLayout27.xml"/></Relationships>
</file>

<file path=ppt/slides/_rels/slide6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7.xml"/><Relationship Id="rId1" Type="http://schemas.openxmlformats.org/officeDocument/2006/relationships/slideLayout" Target="../slideLayouts/slideLayout30.xml"/></Relationships>
</file>

<file path=ppt/slides/_rels/slide6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8.xml"/><Relationship Id="rId1" Type="http://schemas.openxmlformats.org/officeDocument/2006/relationships/slideLayout" Target="../slideLayouts/slideLayout30.xml"/></Relationships>
</file>

<file path=ppt/slides/_rels/slide6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9.xml"/><Relationship Id="rId1" Type="http://schemas.openxmlformats.org/officeDocument/2006/relationships/slideLayout" Target="../slideLayouts/slideLayout30.xml"/></Relationships>
</file>

<file path=ppt/slides/_rels/slide6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60.xml"/><Relationship Id="rId1" Type="http://schemas.openxmlformats.org/officeDocument/2006/relationships/slideLayout" Target="../slideLayouts/slideLayout30.xml"/><Relationship Id="rId4" Type="http://schemas.openxmlformats.org/officeDocument/2006/relationships/image" Target="../media/image58.png"/></Relationships>
</file>

<file path=ppt/slides/_rels/slide6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61.xml"/><Relationship Id="rId1" Type="http://schemas.openxmlformats.org/officeDocument/2006/relationships/slideLayout" Target="../slideLayouts/slideLayout30.xml"/><Relationship Id="rId4" Type="http://schemas.openxmlformats.org/officeDocument/2006/relationships/image" Target="../media/image60.png"/></Relationships>
</file>

<file path=ppt/slides/_rels/slide6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62.xml"/><Relationship Id="rId1" Type="http://schemas.openxmlformats.org/officeDocument/2006/relationships/slideLayout" Target="../slideLayouts/slideLayout30.xml"/></Relationships>
</file>

<file path=ppt/slides/_rels/slide6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63.xml"/><Relationship Id="rId1" Type="http://schemas.openxmlformats.org/officeDocument/2006/relationships/slideLayout" Target="../slideLayouts/slideLayout30.xml"/><Relationship Id="rId4" Type="http://schemas.openxmlformats.org/officeDocument/2006/relationships/image" Target="../media/image63.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5.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27.xml"/></Relationships>
</file>

<file path=ppt/slides/_rels/slide70.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8.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8.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74.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8.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75.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8.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27.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2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61B70D4-7556-534B-BB93-5540A3673493}"/>
              </a:ext>
            </a:extLst>
          </p:cNvPr>
          <p:cNvSpPr>
            <a:spLocks noGrp="1"/>
          </p:cNvSpPr>
          <p:nvPr>
            <p:ph type="title"/>
          </p:nvPr>
        </p:nvSpPr>
        <p:spPr/>
        <p:txBody>
          <a:bodyPr>
            <a:normAutofit/>
          </a:bodyPr>
          <a:lstStyle/>
          <a:p>
            <a:endParaRPr lang="en-US" dirty="0"/>
          </a:p>
        </p:txBody>
      </p:sp>
      <p:sp>
        <p:nvSpPr>
          <p:cNvPr id="5" name="Text Placeholder 4">
            <a:extLst>
              <a:ext uri="{FF2B5EF4-FFF2-40B4-BE49-F238E27FC236}">
                <a16:creationId xmlns:a16="http://schemas.microsoft.com/office/drawing/2014/main" id="{B23607BC-A661-1942-930C-8EB3C9C8AFDE}"/>
              </a:ext>
            </a:extLst>
          </p:cNvPr>
          <p:cNvSpPr>
            <a:spLocks noGrp="1"/>
          </p:cNvSpPr>
          <p:nvPr>
            <p:ph type="body" idx="1"/>
          </p:nvPr>
        </p:nvSpPr>
        <p:spPr/>
        <p:txBody>
          <a:bodyPr/>
          <a:lstStyle/>
          <a:p>
            <a:r>
              <a:rPr lang="en-GB" dirty="0"/>
              <a:t>Click to add text</a:t>
            </a:r>
            <a:endParaRPr lang="en-US" dirty="0"/>
          </a:p>
        </p:txBody>
      </p:sp>
      <p:sp>
        <p:nvSpPr>
          <p:cNvPr id="3" name="Slide Number Placeholder 2">
            <a:extLst>
              <a:ext uri="{FF2B5EF4-FFF2-40B4-BE49-F238E27FC236}">
                <a16:creationId xmlns:a16="http://schemas.microsoft.com/office/drawing/2014/main" id="{89B40B0B-BDD4-934E-8690-7D00D9EAE6BA}"/>
              </a:ext>
            </a:extLst>
          </p:cNvPr>
          <p:cNvSpPr>
            <a:spLocks noGrp="1"/>
          </p:cNvSpPr>
          <p:nvPr>
            <p:ph type="sldNum" sz="quarter" idx="12"/>
          </p:nvPr>
        </p:nvSpPr>
        <p:spPr/>
        <p:txBody>
          <a:bodyPr/>
          <a:lstStyle/>
          <a:p>
            <a:fld id="{016687C5-7511-7743-B429-3BDBE272F28B}" type="slidenum">
              <a:rPr lang="en-US" smtClean="0"/>
              <a:t>1</a:t>
            </a:fld>
            <a:endParaRPr lang="en-US"/>
          </a:p>
        </p:txBody>
      </p:sp>
      <p:pic>
        <p:nvPicPr>
          <p:cNvPr id="7" name="Picture Placeholder 5" descr="People walking in a busy unnamed location">
            <a:extLst>
              <a:ext uri="{FF2B5EF4-FFF2-40B4-BE49-F238E27FC236}">
                <a16:creationId xmlns:a16="http://schemas.microsoft.com/office/drawing/2014/main" id="{081F8F27-1C23-DE44-B435-0913D52578A2}"/>
              </a:ext>
            </a:extLst>
          </p:cNvPr>
          <p:cNvPicPr>
            <a:picLocks noGrp="1" noChangeAspect="1"/>
          </p:cNvPicPr>
          <p:nvPr>
            <p:ph type="pic" idx="13"/>
          </p:nvPr>
        </p:nvPicPr>
        <p:blipFill>
          <a:blip r:embed="rId2"/>
          <a:srcRect l="4994" r="4994"/>
          <a:stretch>
            <a:fillRect/>
          </a:stretch>
        </p:blipFill>
        <p:spPr/>
      </p:pic>
      <p:pic>
        <p:nvPicPr>
          <p:cNvPr id="8" name="Picture 6" descr="&quot; &quot;&#10;&#10;"/>
          <p:cNvPicPr>
            <a:picLocks noGrp="1" noChangeAspect="1" noChangeArrowheads="1"/>
          </p:cNvPicPr>
          <p:nvPr>
            <p:ph type="pic" idx="14"/>
          </p:nvPr>
        </p:nvPicPr>
        <p:blipFill>
          <a:blip r:embed="rId3">
            <a:extLst>
              <a:ext uri="{28A0092B-C50C-407E-A947-70E740481C1C}">
                <a14:useLocalDpi xmlns:a14="http://schemas.microsoft.com/office/drawing/2010/main" val="0"/>
              </a:ext>
            </a:extLst>
          </a:blip>
          <a:srcRect l="11899" r="11899"/>
          <a:stretch>
            <a:fillRect/>
          </a:stretch>
        </p:blipFill>
        <p:spPr bwMode="auto">
          <a:xfrm>
            <a:off x="4705949" y="1744755"/>
            <a:ext cx="3727451" cy="285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10"/>
          <p:cNvSpPr/>
          <p:nvPr/>
        </p:nvSpPr>
        <p:spPr>
          <a:xfrm>
            <a:off x="1208069" y="6479114"/>
            <a:ext cx="6690633" cy="230832"/>
          </a:xfrm>
          <a:prstGeom prst="rect">
            <a:avLst/>
          </a:prstGeom>
        </p:spPr>
        <p:txBody>
          <a:bodyPr wrap="square">
            <a:spAutoFit/>
          </a:bodyPr>
          <a:lstStyle/>
          <a:p>
            <a:pPr algn="r"/>
            <a:r>
              <a:rPr lang="en-GB" sz="900" dirty="0">
                <a:solidFill>
                  <a:prstClr val="black"/>
                </a:solidFill>
                <a:latin typeface="Arial" panose="020B0604020202020204" pitchFamily="34" charset="0"/>
                <a:cs typeface="Arial" panose="020B0604020202020204" pitchFamily="34" charset="0"/>
              </a:rPr>
              <a:t>Copyright © year Institution. Created by Organisation, UK Data Service. </a:t>
            </a:r>
            <a:endParaRPr lang="en-GB" sz="900" dirty="0"/>
          </a:p>
        </p:txBody>
      </p:sp>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0AD6CCE0-C98C-4858-8C8A-A9007D3B5E1D}"/>
                  </a:ext>
                </a:extLst>
              </p14:cNvPr>
              <p14:cNvContentPartPr/>
              <p14:nvPr/>
            </p14:nvContentPartPr>
            <p14:xfrm>
              <a:off x="2006411" y="2778251"/>
              <a:ext cx="15120" cy="7920"/>
            </p14:xfrm>
          </p:contentPart>
        </mc:Choice>
        <mc:Fallback xmlns="">
          <p:pic>
            <p:nvPicPr>
              <p:cNvPr id="2" name="Ink 1">
                <a:extLst>
                  <a:ext uri="{FF2B5EF4-FFF2-40B4-BE49-F238E27FC236}">
                    <a16:creationId xmlns:a16="http://schemas.microsoft.com/office/drawing/2014/main" id="{0AD6CCE0-C98C-4858-8C8A-A9007D3B5E1D}"/>
                  </a:ext>
                </a:extLst>
              </p:cNvPr>
              <p:cNvPicPr/>
              <p:nvPr/>
            </p:nvPicPr>
            <p:blipFill>
              <a:blip r:embed="rId5"/>
              <a:stretch>
                <a:fillRect/>
              </a:stretch>
            </p:blipFill>
            <p:spPr>
              <a:xfrm>
                <a:off x="1997411" y="2769251"/>
                <a:ext cx="32760" cy="25560"/>
              </a:xfrm>
              <a:prstGeom prst="rect">
                <a:avLst/>
              </a:prstGeom>
            </p:spPr>
          </p:pic>
        </mc:Fallback>
      </mc:AlternateContent>
    </p:spTree>
    <p:extLst>
      <p:ext uri="{BB962C8B-B14F-4D97-AF65-F5344CB8AC3E}">
        <p14:creationId xmlns:p14="http://schemas.microsoft.com/office/powerpoint/2010/main" val="38414580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748DE77-0B2D-4DB8-BE29-B07505BE99BF}"/>
              </a:ext>
            </a:extLst>
          </p:cNvPr>
          <p:cNvSpPr>
            <a:spLocks noGrp="1"/>
          </p:cNvSpPr>
          <p:nvPr>
            <p:ph type="title"/>
          </p:nvPr>
        </p:nvSpPr>
        <p:spPr>
          <a:xfrm>
            <a:off x="394143" y="-134002"/>
            <a:ext cx="10972800" cy="1084826"/>
          </a:xfrm>
        </p:spPr>
        <p:txBody>
          <a:bodyPr>
            <a:normAutofit/>
          </a:bodyPr>
          <a:lstStyle/>
          <a:p>
            <a:r>
              <a:rPr lang="en-GB" altLang="zh-CN" sz="2800" b="1" kern="100" dirty="0">
                <a:effectLst/>
                <a:latin typeface="Arial" panose="020B0604020202020204" pitchFamily="34" charset="0"/>
                <a:ea typeface="等线" panose="02010600030101010101" pitchFamily="2" charset="-122"/>
                <a:cs typeface="Arial" panose="020B0604020202020204" pitchFamily="34" charset="0"/>
              </a:rPr>
              <a:t>Data Analytics – The Reality</a:t>
            </a:r>
            <a:endParaRPr lang="zh-CN" altLang="en-US" sz="2800" b="1" dirty="0">
              <a:latin typeface="Arial" panose="020B0604020202020204" pitchFamily="34" charset="0"/>
              <a:cs typeface="Arial" panose="020B0604020202020204" pitchFamily="34" charset="0"/>
            </a:endParaRPr>
          </a:p>
        </p:txBody>
      </p:sp>
      <p:sp>
        <p:nvSpPr>
          <p:cNvPr id="3" name="内容占位符 2">
            <a:extLst>
              <a:ext uri="{FF2B5EF4-FFF2-40B4-BE49-F238E27FC236}">
                <a16:creationId xmlns:a16="http://schemas.microsoft.com/office/drawing/2014/main" id="{E87F5BE3-1655-40E2-B534-836239184678}"/>
              </a:ext>
            </a:extLst>
          </p:cNvPr>
          <p:cNvSpPr>
            <a:spLocks noGrp="1"/>
          </p:cNvSpPr>
          <p:nvPr>
            <p:ph idx="1"/>
          </p:nvPr>
        </p:nvSpPr>
        <p:spPr>
          <a:xfrm>
            <a:off x="394143" y="1128124"/>
            <a:ext cx="10972800" cy="5141168"/>
          </a:xfrm>
        </p:spPr>
        <p:txBody>
          <a:bodyPr>
            <a:normAutofit/>
          </a:bodyPr>
          <a:lstStyle/>
          <a:p>
            <a:pPr algn="just"/>
            <a:r>
              <a:rPr lang="en-US" altLang="zh-CN" sz="2000" dirty="0">
                <a:latin typeface="Arial" panose="020B0604020202020204" pitchFamily="34" charset="0"/>
                <a:cs typeface="Arial" panose="020B0604020202020204" pitchFamily="34" charset="0"/>
              </a:rPr>
              <a:t>Data Analytics: Expectation vs. Reality</a:t>
            </a:r>
          </a:p>
          <a:p>
            <a:pPr algn="just"/>
            <a:endParaRPr lang="en-GB" altLang="zh-CN" sz="2000" kern="100" dirty="0">
              <a:latin typeface="Arial" panose="020B0604020202020204" pitchFamily="34" charset="0"/>
              <a:ea typeface="等线" panose="02010600030101010101" pitchFamily="2" charset="-122"/>
              <a:cs typeface="Arial" panose="020B0604020202020204" pitchFamily="34" charset="0"/>
            </a:endParaRPr>
          </a:p>
          <a:p>
            <a:pPr algn="just"/>
            <a:endParaRPr lang="en-GB" altLang="zh-CN" sz="2000" kern="100" dirty="0">
              <a:effectLst/>
              <a:latin typeface="Arial" panose="020B0604020202020204" pitchFamily="34" charset="0"/>
              <a:ea typeface="等线" panose="02010600030101010101" pitchFamily="2" charset="-122"/>
              <a:cs typeface="Arial" panose="020B0604020202020204" pitchFamily="34" charset="0"/>
            </a:endParaRPr>
          </a:p>
          <a:p>
            <a:pPr algn="just"/>
            <a:endParaRPr lang="en-GB" altLang="zh-CN" sz="2000" kern="100" dirty="0">
              <a:effectLst/>
              <a:latin typeface="Arial" panose="020B0604020202020204" pitchFamily="34" charset="0"/>
              <a:ea typeface="等线" panose="02010600030101010101" pitchFamily="2" charset="-122"/>
              <a:cs typeface="Arial" panose="020B0604020202020204" pitchFamily="34" charset="0"/>
            </a:endParaRPr>
          </a:p>
          <a:p>
            <a:pPr algn="just"/>
            <a:endParaRPr lang="en-GB" altLang="zh-CN" sz="2000" kern="100" dirty="0">
              <a:latin typeface="Arial" panose="020B0604020202020204" pitchFamily="34" charset="0"/>
              <a:ea typeface="等线" panose="02010600030101010101" pitchFamily="2" charset="-122"/>
              <a:cs typeface="Arial" panose="020B0604020202020204" pitchFamily="34" charset="0"/>
            </a:endParaRPr>
          </a:p>
          <a:p>
            <a:pPr marL="0" indent="0" algn="just">
              <a:buNone/>
            </a:pPr>
            <a:endParaRPr lang="en-GB" altLang="zh-CN" sz="2000" kern="100" dirty="0">
              <a:latin typeface="Arial" panose="020B0604020202020204" pitchFamily="34" charset="0"/>
              <a:ea typeface="等线" panose="02010600030101010101" pitchFamily="2" charset="-122"/>
              <a:cs typeface="Arial" panose="020B0604020202020204" pitchFamily="34" charset="0"/>
            </a:endParaRPr>
          </a:p>
          <a:p>
            <a:pPr algn="just"/>
            <a:r>
              <a:rPr lang="en-GB" altLang="zh-CN" sz="2000" kern="100" dirty="0">
                <a:effectLst/>
                <a:latin typeface="Arial" panose="020B0604020202020204" pitchFamily="34" charset="0"/>
                <a:ea typeface="等线" panose="02010600030101010101" pitchFamily="2" charset="-122"/>
                <a:cs typeface="Arial" panose="020B0604020202020204" pitchFamily="34" charset="0"/>
              </a:rPr>
              <a:t>Forbes found that “Data preparation accounts for about 80% of the work of data scientists”</a:t>
            </a:r>
            <a:endParaRPr lang="en-US" altLang="zh-CN" sz="2000" kern="100" dirty="0">
              <a:latin typeface="Arial" panose="020B0604020202020204" pitchFamily="34" charset="0"/>
              <a:ea typeface="等线" panose="02010600030101010101" pitchFamily="2" charset="-122"/>
              <a:cs typeface="Arial" panose="020B0604020202020204" pitchFamily="34" charset="0"/>
            </a:endParaRPr>
          </a:p>
          <a:p>
            <a:pPr algn="just"/>
            <a:endParaRPr lang="en-GB" altLang="zh-CN" sz="2000" kern="100" dirty="0">
              <a:effectLst/>
              <a:latin typeface="Arial" panose="020B0604020202020204" pitchFamily="34" charset="0"/>
              <a:ea typeface="等线" panose="02010600030101010101" pitchFamily="2" charset="-122"/>
              <a:cs typeface="Arial" panose="020B0604020202020204" pitchFamily="34" charset="0"/>
              <a:hlinkClick r:id="rId3"/>
            </a:endParaRPr>
          </a:p>
          <a:p>
            <a:pPr algn="just"/>
            <a:endParaRPr lang="en-GB" altLang="zh-CN" sz="2000" kern="100" dirty="0">
              <a:latin typeface="Arial" panose="020B0604020202020204" pitchFamily="34" charset="0"/>
              <a:ea typeface="等线" panose="02010600030101010101" pitchFamily="2" charset="-122"/>
              <a:cs typeface="Arial" panose="020B0604020202020204" pitchFamily="34" charset="0"/>
              <a:hlinkClick r:id="rId3"/>
            </a:endParaRPr>
          </a:p>
          <a:p>
            <a:pPr algn="just"/>
            <a:endParaRPr lang="en-GB" altLang="zh-CN" sz="2000" kern="100" dirty="0">
              <a:effectLst/>
              <a:latin typeface="Arial" panose="020B0604020202020204" pitchFamily="34" charset="0"/>
              <a:ea typeface="等线" panose="02010600030101010101" pitchFamily="2" charset="-122"/>
              <a:cs typeface="Arial" panose="020B0604020202020204" pitchFamily="34" charset="0"/>
              <a:hlinkClick r:id="rId3"/>
            </a:endParaRPr>
          </a:p>
          <a:p>
            <a:pPr algn="just"/>
            <a:endParaRPr lang="en-GB" altLang="zh-CN" sz="2000" kern="100" dirty="0">
              <a:latin typeface="Arial" panose="020B0604020202020204" pitchFamily="34" charset="0"/>
              <a:ea typeface="等线" panose="02010600030101010101" pitchFamily="2" charset="-122"/>
              <a:cs typeface="Arial" panose="020B0604020202020204" pitchFamily="34" charset="0"/>
              <a:hlinkClick r:id="rId3"/>
            </a:endParaRPr>
          </a:p>
          <a:p>
            <a:pPr algn="just"/>
            <a:endParaRPr lang="en-GB" altLang="zh-CN" sz="2000" kern="100" dirty="0">
              <a:effectLst/>
              <a:latin typeface="Arial" panose="020B0604020202020204" pitchFamily="34" charset="0"/>
              <a:ea typeface="等线" panose="02010600030101010101" pitchFamily="2" charset="-122"/>
              <a:cs typeface="Arial" panose="020B0604020202020204" pitchFamily="34" charset="0"/>
              <a:hlinkClick r:id="rId3"/>
            </a:endParaRPr>
          </a:p>
          <a:p>
            <a:pPr algn="just"/>
            <a:endParaRPr lang="en-GB" altLang="zh-CN" sz="2000" kern="100" dirty="0">
              <a:effectLst/>
              <a:latin typeface="Arial" panose="020B0604020202020204" pitchFamily="34" charset="0"/>
              <a:ea typeface="等线" panose="02010600030101010101" pitchFamily="2" charset="-122"/>
              <a:cs typeface="Arial" panose="020B0604020202020204" pitchFamily="34" charset="0"/>
              <a:hlinkClick r:id="rId3"/>
            </a:endParaRPr>
          </a:p>
          <a:p>
            <a:pPr algn="just"/>
            <a:endParaRPr lang="en-GB" altLang="zh-CN" sz="2000" kern="100" dirty="0">
              <a:effectLst/>
              <a:latin typeface="Arial" panose="020B0604020202020204" pitchFamily="34" charset="0"/>
              <a:ea typeface="等线" panose="02010600030101010101" pitchFamily="2" charset="-122"/>
              <a:cs typeface="Arial" panose="020B0604020202020204" pitchFamily="34" charset="0"/>
              <a:hlinkClick r:id="rId3"/>
            </a:endParaRPr>
          </a:p>
        </p:txBody>
      </p:sp>
      <p:pic>
        <p:nvPicPr>
          <p:cNvPr id="5" name="图片 4" descr="The left graph with title 'Your Plan' is one person riding a bike on plain ground. The right graph with title 'Reality' is the same person riding over mountains and big lakes. ">
            <a:extLst>
              <a:ext uri="{FF2B5EF4-FFF2-40B4-BE49-F238E27FC236}">
                <a16:creationId xmlns:a16="http://schemas.microsoft.com/office/drawing/2014/main" id="{BB4B9D27-3E3D-4B7E-8B81-3C387F4B130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1913" y="1715376"/>
            <a:ext cx="8467787" cy="1357322"/>
          </a:xfrm>
          <a:prstGeom prst="rect">
            <a:avLst/>
          </a:prstGeom>
        </p:spPr>
      </p:pic>
      <p:pic>
        <p:nvPicPr>
          <p:cNvPr id="8" name="图片 7" descr="What data scientists spend the most time doing: building training sets 3%, cleaning and organising data 60% coma collecting data sets 19%, mining data for patterns 9%, refining algorithms 4%, other 5%. ">
            <a:extLst>
              <a:ext uri="{FF2B5EF4-FFF2-40B4-BE49-F238E27FC236}">
                <a16:creationId xmlns:a16="http://schemas.microsoft.com/office/drawing/2014/main" id="{B644CAA4-BCA0-46AF-A714-1F634B3D475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4143" y="3785303"/>
            <a:ext cx="8698008" cy="2842263"/>
          </a:xfrm>
          <a:prstGeom prst="rect">
            <a:avLst/>
          </a:prstGeom>
        </p:spPr>
      </p:pic>
    </p:spTree>
    <p:extLst>
      <p:ext uri="{BB962C8B-B14F-4D97-AF65-F5344CB8AC3E}">
        <p14:creationId xmlns:p14="http://schemas.microsoft.com/office/powerpoint/2010/main" val="764683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9166FD-A07D-4190-8240-AC61A3556815}"/>
              </a:ext>
            </a:extLst>
          </p:cNvPr>
          <p:cNvSpPr>
            <a:spLocks noGrp="1"/>
          </p:cNvSpPr>
          <p:nvPr>
            <p:ph type="title"/>
          </p:nvPr>
        </p:nvSpPr>
        <p:spPr>
          <a:xfrm>
            <a:off x="335360" y="-79892"/>
            <a:ext cx="10972800" cy="1143000"/>
          </a:xfrm>
        </p:spPr>
        <p:txBody>
          <a:bodyPr>
            <a:normAutofit/>
          </a:bodyPr>
          <a:lstStyle/>
          <a:p>
            <a:r>
              <a:rPr lang="en-GB" altLang="zh-CN" sz="2800" b="1" dirty="0">
                <a:latin typeface="Arial" panose="020B0604020202020204" pitchFamily="34" charset="0"/>
                <a:cs typeface="Arial" panose="020B0604020202020204" pitchFamily="34" charset="0"/>
              </a:rPr>
              <a:t>Data Preparation</a:t>
            </a:r>
            <a:endParaRPr lang="zh-CN" altLang="en-US" sz="2800" b="1" dirty="0">
              <a:latin typeface="Arial" panose="020B0604020202020204" pitchFamily="34" charset="0"/>
              <a:cs typeface="Arial" panose="020B0604020202020204" pitchFamily="34" charset="0"/>
            </a:endParaRPr>
          </a:p>
        </p:txBody>
      </p:sp>
      <p:sp>
        <p:nvSpPr>
          <p:cNvPr id="3" name="内容占位符 2">
            <a:extLst>
              <a:ext uri="{FF2B5EF4-FFF2-40B4-BE49-F238E27FC236}">
                <a16:creationId xmlns:a16="http://schemas.microsoft.com/office/drawing/2014/main" id="{CD98B7E0-39D2-4E84-8D4F-62512729A7DF}"/>
              </a:ext>
            </a:extLst>
          </p:cNvPr>
          <p:cNvSpPr>
            <a:spLocks noGrp="1"/>
          </p:cNvSpPr>
          <p:nvPr>
            <p:ph idx="1"/>
          </p:nvPr>
        </p:nvSpPr>
        <p:spPr>
          <a:xfrm>
            <a:off x="166685" y="858416"/>
            <a:ext cx="10572906" cy="5141168"/>
          </a:xfrm>
        </p:spPr>
        <p:txBody>
          <a:bodyPr>
            <a:normAutofit/>
          </a:bodyPr>
          <a:lstStyle/>
          <a:p>
            <a:r>
              <a:rPr lang="en-GB" altLang="zh-CN" sz="2800" kern="100" dirty="0">
                <a:effectLst/>
                <a:latin typeface="Arial" panose="020B0604020202020204" pitchFamily="34" charset="0"/>
                <a:ea typeface="等线" panose="02010600030101010101" pitchFamily="2" charset="-122"/>
                <a:cs typeface="Arial" panose="020B0604020202020204" pitchFamily="34" charset="0"/>
              </a:rPr>
              <a:t>Data preparation is crucial for getting meaningful results from data analytics. </a:t>
            </a:r>
          </a:p>
          <a:p>
            <a:r>
              <a:rPr lang="en-GB" altLang="zh-CN" sz="2800" kern="100" dirty="0">
                <a:latin typeface="Arial" panose="020B0604020202020204" pitchFamily="34" charset="0"/>
                <a:ea typeface="等线" panose="02010600030101010101" pitchFamily="2" charset="-122"/>
                <a:cs typeface="Arial" panose="020B0604020202020204" pitchFamily="34" charset="0"/>
              </a:rPr>
              <a:t>Insufficiently prepared data leads to ‘Garbage in, Garbage out’ (GIGO)</a:t>
            </a:r>
            <a:endParaRPr lang="zh-CN" altLang="zh-CN" sz="2800" kern="100" dirty="0">
              <a:latin typeface="Arial" panose="020B0604020202020204" pitchFamily="34" charset="0"/>
              <a:ea typeface="等线" panose="02010600030101010101" pitchFamily="2" charset="-122"/>
              <a:cs typeface="Arial" panose="020B0604020202020204" pitchFamily="34" charset="0"/>
            </a:endParaRPr>
          </a:p>
          <a:p>
            <a:endParaRPr lang="zh-CN" altLang="en-US" sz="2800" dirty="0">
              <a:latin typeface="Arial" panose="020B0604020202020204" pitchFamily="34" charset="0"/>
              <a:cs typeface="Arial" panose="020B0604020202020204" pitchFamily="34" charset="0"/>
            </a:endParaRPr>
          </a:p>
        </p:txBody>
      </p:sp>
      <p:pic>
        <p:nvPicPr>
          <p:cNvPr id="4" name="图片 3" descr="The title is do you trust your data . The subtitle is if your business is a house, then data is its foundation. On the right there is a house . It says before data cleansing data quality is  40% . Outside of the house it says wrong prediction . On the right there is another house . It says after data cleansing data quality is 90% . Outside of the house it says right prediction.">
            <a:extLst>
              <a:ext uri="{FF2B5EF4-FFF2-40B4-BE49-F238E27FC236}">
                <a16:creationId xmlns:a16="http://schemas.microsoft.com/office/drawing/2014/main" id="{E565D304-C464-41D3-BEEB-CA25BA82904B}"/>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40681" y="2217368"/>
            <a:ext cx="8904302" cy="4958733"/>
          </a:xfrm>
          <a:prstGeom prst="rect">
            <a:avLst/>
          </a:prstGeom>
          <a:noFill/>
          <a:ln>
            <a:noFill/>
          </a:ln>
        </p:spPr>
      </p:pic>
    </p:spTree>
    <p:extLst>
      <p:ext uri="{BB962C8B-B14F-4D97-AF65-F5344CB8AC3E}">
        <p14:creationId xmlns:p14="http://schemas.microsoft.com/office/powerpoint/2010/main" val="2366044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B44B07-33D4-432E-A9BB-A1C8CAFFC889}"/>
              </a:ext>
            </a:extLst>
          </p:cNvPr>
          <p:cNvSpPr>
            <a:spLocks noGrp="1"/>
          </p:cNvSpPr>
          <p:nvPr>
            <p:ph type="title"/>
          </p:nvPr>
        </p:nvSpPr>
        <p:spPr>
          <a:xfrm>
            <a:off x="380300" y="260648"/>
            <a:ext cx="10972800" cy="1143000"/>
          </a:xfrm>
        </p:spPr>
        <p:txBody>
          <a:bodyPr>
            <a:normAutofit/>
          </a:bodyPr>
          <a:lstStyle/>
          <a:p>
            <a:r>
              <a:rPr lang="en-US" altLang="zh-CN" sz="2800" b="1" dirty="0">
                <a:latin typeface="Arial" panose="020B0604020202020204" pitchFamily="34" charset="0"/>
                <a:cs typeface="Arial" panose="020B0604020202020204" pitchFamily="34" charset="0"/>
              </a:rPr>
              <a:t>How to check data quality?</a:t>
            </a:r>
            <a:endParaRPr lang="zh-CN" altLang="en-US" sz="2800" b="1" dirty="0">
              <a:latin typeface="Arial" panose="020B0604020202020204" pitchFamily="34" charset="0"/>
              <a:cs typeface="Arial" panose="020B0604020202020204" pitchFamily="34" charset="0"/>
            </a:endParaRPr>
          </a:p>
        </p:txBody>
      </p:sp>
      <p:sp>
        <p:nvSpPr>
          <p:cNvPr id="3" name="内容占位符 2">
            <a:extLst>
              <a:ext uri="{FF2B5EF4-FFF2-40B4-BE49-F238E27FC236}">
                <a16:creationId xmlns:a16="http://schemas.microsoft.com/office/drawing/2014/main" id="{DE0723AC-E15A-48A4-A036-775E93486ECF}"/>
              </a:ext>
            </a:extLst>
          </p:cNvPr>
          <p:cNvSpPr>
            <a:spLocks noGrp="1"/>
          </p:cNvSpPr>
          <p:nvPr>
            <p:ph idx="1"/>
          </p:nvPr>
        </p:nvSpPr>
        <p:spPr>
          <a:xfrm>
            <a:off x="380300" y="1643459"/>
            <a:ext cx="6072751" cy="5141168"/>
          </a:xfrm>
        </p:spPr>
        <p:txBody>
          <a:bodyPr>
            <a:normAutofit/>
          </a:bodyPr>
          <a:lstStyle/>
          <a:p>
            <a:pPr algn="just"/>
            <a:r>
              <a:rPr lang="en-US" altLang="zh-CN" sz="2800" dirty="0">
                <a:latin typeface="Arial" panose="020B0604020202020204" pitchFamily="34" charset="0"/>
                <a:cs typeface="Arial" panose="020B0604020202020204" pitchFamily="34" charset="0"/>
              </a:rPr>
              <a:t>Meta data: </a:t>
            </a:r>
            <a:r>
              <a:rPr lang="en-GB" altLang="zh-CN" sz="2800" kern="100" dirty="0">
                <a:latin typeface="Arial" panose="020B0604020202020204" pitchFamily="34" charset="0"/>
                <a:ea typeface="等线" panose="02010600030101010101" pitchFamily="2" charset="-122"/>
                <a:cs typeface="Arial" panose="020B0604020202020204" pitchFamily="34" charset="0"/>
              </a:rPr>
              <a:t>“data about data” </a:t>
            </a:r>
            <a:endParaRPr lang="en-US" altLang="zh-CN" sz="2800" dirty="0">
              <a:latin typeface="Arial" panose="020B0604020202020204" pitchFamily="34" charset="0"/>
              <a:cs typeface="Arial" panose="020B0604020202020204" pitchFamily="34" charset="0"/>
            </a:endParaRPr>
          </a:p>
          <a:p>
            <a:pPr algn="just"/>
            <a:r>
              <a:rPr lang="en-GB" altLang="zh-CN" sz="2800" kern="100" dirty="0">
                <a:effectLst/>
                <a:latin typeface="Arial" panose="020B0604020202020204" pitchFamily="34" charset="0"/>
                <a:ea typeface="等线" panose="02010600030101010101" pitchFamily="2" charset="-122"/>
                <a:cs typeface="Arial" panose="020B0604020202020204" pitchFamily="34" charset="0"/>
              </a:rPr>
              <a:t>Understanding data availability, types, quantity, complexity, etc. </a:t>
            </a:r>
            <a:endParaRPr lang="zh-CN" altLang="zh-CN" sz="2800" kern="100" dirty="0">
              <a:effectLst/>
              <a:latin typeface="Arial" panose="020B0604020202020204" pitchFamily="34" charset="0"/>
              <a:ea typeface="等线" panose="02010600030101010101" pitchFamily="2" charset="-122"/>
              <a:cs typeface="Arial" panose="020B0604020202020204" pitchFamily="34" charset="0"/>
            </a:endParaRPr>
          </a:p>
          <a:p>
            <a:endParaRPr lang="en-US" altLang="zh-CN" sz="2800" dirty="0">
              <a:latin typeface="Arial" panose="020B0604020202020204" pitchFamily="34" charset="0"/>
              <a:cs typeface="Arial" panose="020B0604020202020204" pitchFamily="34" charset="0"/>
            </a:endParaRPr>
          </a:p>
          <a:p>
            <a:r>
              <a:rPr lang="en-US" altLang="zh-CN" sz="2800" dirty="0">
                <a:latin typeface="Arial" panose="020B0604020202020204" pitchFamily="34" charset="0"/>
                <a:cs typeface="Arial" panose="020B0604020202020204" pitchFamily="34" charset="0"/>
              </a:rPr>
              <a:t>Exploratory Data Analysis (EDA)</a:t>
            </a:r>
          </a:p>
          <a:p>
            <a:r>
              <a:rPr lang="en-US" altLang="zh-CN" sz="2800" dirty="0">
                <a:latin typeface="Arial" panose="020B0604020202020204" pitchFamily="34" charset="0"/>
                <a:cs typeface="Arial" panose="020B0604020202020204" pitchFamily="34" charset="0"/>
              </a:rPr>
              <a:t>Analyzing data sets to summarize their main characteristics, often with visual methods. </a:t>
            </a:r>
            <a:endParaRPr lang="zh-CN" altLang="en-US" sz="2800" dirty="0">
              <a:latin typeface="Arial" panose="020B0604020202020204" pitchFamily="34" charset="0"/>
              <a:cs typeface="Arial" panose="020B0604020202020204" pitchFamily="34" charset="0"/>
            </a:endParaRPr>
          </a:p>
        </p:txBody>
      </p:sp>
      <p:pic>
        <p:nvPicPr>
          <p:cNvPr id="2050" name="Picture 2">
            <a:extLst>
              <a:ext uri="{FF2B5EF4-FFF2-40B4-BE49-F238E27FC236}">
                <a16:creationId xmlns:a16="http://schemas.microsoft.com/office/drawing/2014/main" id="{EE00D292-60D6-4D94-A439-9540CB4841CB}"/>
              </a:ext>
              <a:ext uri="{C183D7F6-B498-43B3-948B-1728B52AA6E4}">
                <adec:decorative xmlns:adec="http://schemas.microsoft.com/office/drawing/2017/decorative" val="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40434" y="1353637"/>
            <a:ext cx="4283529" cy="32126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7272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663E73-180F-45B0-AFA8-5C5F42B121C5}"/>
              </a:ext>
            </a:extLst>
          </p:cNvPr>
          <p:cNvSpPr>
            <a:spLocks noGrp="1"/>
          </p:cNvSpPr>
          <p:nvPr>
            <p:ph type="title"/>
          </p:nvPr>
        </p:nvSpPr>
        <p:spPr>
          <a:xfrm>
            <a:off x="388626" y="526978"/>
            <a:ext cx="10972800" cy="1143000"/>
          </a:xfrm>
        </p:spPr>
        <p:txBody>
          <a:bodyPr>
            <a:normAutofit/>
          </a:bodyPr>
          <a:lstStyle/>
          <a:p>
            <a:r>
              <a:rPr lang="en-US" altLang="zh-CN" sz="3200" b="1" dirty="0">
                <a:latin typeface="Arial" panose="020B0604020202020204" pitchFamily="34" charset="0"/>
                <a:cs typeface="Arial" panose="020B0604020202020204" pitchFamily="34" charset="0"/>
              </a:rPr>
              <a:t>Collecting Data Methods</a:t>
            </a:r>
            <a:endParaRPr lang="zh-CN" altLang="en-US" sz="3200" b="1" dirty="0">
              <a:latin typeface="Arial" panose="020B0604020202020204" pitchFamily="34" charset="0"/>
              <a:cs typeface="Arial" panose="020B0604020202020204" pitchFamily="34" charset="0"/>
            </a:endParaRPr>
          </a:p>
        </p:txBody>
      </p:sp>
      <p:sp>
        <p:nvSpPr>
          <p:cNvPr id="3" name="内容占位符 2">
            <a:extLst>
              <a:ext uri="{FF2B5EF4-FFF2-40B4-BE49-F238E27FC236}">
                <a16:creationId xmlns:a16="http://schemas.microsoft.com/office/drawing/2014/main" id="{E3BE9820-0F78-4D79-9AA2-58B7CFE0749D}"/>
              </a:ext>
            </a:extLst>
          </p:cNvPr>
          <p:cNvSpPr>
            <a:spLocks noGrp="1"/>
          </p:cNvSpPr>
          <p:nvPr>
            <p:ph idx="1"/>
          </p:nvPr>
        </p:nvSpPr>
        <p:spPr>
          <a:xfrm>
            <a:off x="702071" y="0"/>
            <a:ext cx="8353152" cy="5141168"/>
          </a:xfrm>
        </p:spPr>
        <p:txBody>
          <a:bodyPr>
            <a:normAutofit/>
          </a:bodyPr>
          <a:lstStyle/>
          <a:p>
            <a:endParaRPr lang="en-US" altLang="zh-CN" sz="2800" dirty="0">
              <a:latin typeface="Arial" panose="020B0604020202020204" pitchFamily="34" charset="0"/>
              <a:cs typeface="Arial" panose="020B0604020202020204" pitchFamily="34" charset="0"/>
            </a:endParaRPr>
          </a:p>
          <a:p>
            <a:endParaRPr lang="en-US" altLang="zh-CN" sz="2800" dirty="0">
              <a:latin typeface="Arial" panose="020B0604020202020204" pitchFamily="34" charset="0"/>
              <a:cs typeface="Arial" panose="020B0604020202020204" pitchFamily="34" charset="0"/>
            </a:endParaRPr>
          </a:p>
          <a:p>
            <a:endParaRPr lang="en-US" altLang="zh-CN" sz="2800" dirty="0">
              <a:latin typeface="Arial" panose="020B0604020202020204" pitchFamily="34" charset="0"/>
              <a:cs typeface="Arial" panose="020B0604020202020204" pitchFamily="34" charset="0"/>
            </a:endParaRPr>
          </a:p>
          <a:p>
            <a:endParaRPr lang="en-US" altLang="zh-CN" sz="2800" dirty="0">
              <a:latin typeface="Arial" panose="020B0604020202020204" pitchFamily="34" charset="0"/>
              <a:cs typeface="Arial" panose="020B0604020202020204" pitchFamily="34" charset="0"/>
            </a:endParaRPr>
          </a:p>
          <a:p>
            <a:r>
              <a:rPr lang="en-US" altLang="zh-CN" sz="2800" dirty="0">
                <a:latin typeface="Arial" panose="020B0604020202020204" pitchFamily="34" charset="0"/>
                <a:cs typeface="Arial" panose="020B0604020202020204" pitchFamily="34" charset="0"/>
              </a:rPr>
              <a:t>Build private databases/data warehouses/etc.</a:t>
            </a:r>
          </a:p>
          <a:p>
            <a:r>
              <a:rPr lang="en-US" altLang="zh-CN" sz="2800" dirty="0">
                <a:latin typeface="Arial" panose="020B0604020202020204" pitchFamily="34" charset="0"/>
                <a:cs typeface="Arial" panose="020B0604020202020204" pitchFamily="34" charset="0"/>
              </a:rPr>
              <a:t>Scrape from websites</a:t>
            </a:r>
          </a:p>
          <a:p>
            <a:r>
              <a:rPr lang="en-US" altLang="zh-CN" sz="2800" dirty="0">
                <a:latin typeface="Arial" panose="020B0604020202020204" pitchFamily="34" charset="0"/>
                <a:cs typeface="Arial" panose="020B0604020202020204" pitchFamily="34" charset="0"/>
              </a:rPr>
              <a:t>From third-party platforms, e.g. Statista, World Bank, UKDS. </a:t>
            </a:r>
          </a:p>
          <a:p>
            <a:r>
              <a:rPr lang="en-US" altLang="zh-CN" sz="2800" dirty="0">
                <a:latin typeface="Arial" panose="020B0604020202020204" pitchFamily="34" charset="0"/>
                <a:cs typeface="Arial" panose="020B0604020202020204" pitchFamily="34" charset="0"/>
              </a:rPr>
              <a:t>……</a:t>
            </a:r>
          </a:p>
          <a:p>
            <a:endParaRPr lang="en-US" altLang="zh-CN" sz="2800" dirty="0">
              <a:latin typeface="Arial" panose="020B0604020202020204" pitchFamily="34" charset="0"/>
              <a:cs typeface="Arial" panose="020B0604020202020204" pitchFamily="34" charset="0"/>
            </a:endParaRPr>
          </a:p>
          <a:p>
            <a:endParaRPr lang="en-US" altLang="zh-CN" sz="2800" dirty="0">
              <a:latin typeface="Arial" panose="020B0604020202020204" pitchFamily="34" charset="0"/>
              <a:cs typeface="Arial" panose="020B0604020202020204" pitchFamily="34" charset="0"/>
            </a:endParaRPr>
          </a:p>
          <a:p>
            <a:endParaRPr lang="en-US" altLang="zh-CN" sz="2800" dirty="0">
              <a:latin typeface="Arial" panose="020B0604020202020204" pitchFamily="34" charset="0"/>
              <a:cs typeface="Arial" panose="020B0604020202020204" pitchFamily="34" charset="0"/>
            </a:endParaRPr>
          </a:p>
          <a:p>
            <a:endParaRPr lang="zh-CN" altLang="en-US" sz="2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572601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a:extLst>
              <a:ext uri="{FF2B5EF4-FFF2-40B4-BE49-F238E27FC236}">
                <a16:creationId xmlns:a16="http://schemas.microsoft.com/office/drawing/2014/main" id="{2447A1DE-85AA-416D-A720-856A6B325293}"/>
              </a:ext>
              <a:ext uri="{C183D7F6-B498-43B3-948B-1728B52AA6E4}">
                <adec:decorative xmlns:adec="http://schemas.microsoft.com/office/drawing/2017/decorative" val="0"/>
              </a:ext>
            </a:extLst>
          </p:cNvPr>
          <p:cNvSpPr>
            <a:spLocks noGrp="1"/>
          </p:cNvSpPr>
          <p:nvPr>
            <p:ph type="title"/>
          </p:nvPr>
        </p:nvSpPr>
        <p:spPr/>
        <p:txBody>
          <a:bodyPr/>
          <a:lstStyle/>
          <a:p>
            <a:r>
              <a:rPr lang="en-US" altLang="zh-CN" dirty="0">
                <a:latin typeface="Arial" panose="020B0604020202020204" pitchFamily="34" charset="0"/>
                <a:cs typeface="Arial" panose="020B0604020202020204" pitchFamily="34" charset="0"/>
              </a:rPr>
              <a:t>UKDS Website</a:t>
            </a:r>
            <a:endParaRPr lang="zh-CN" altLang="en-US" dirty="0">
              <a:latin typeface="Arial" panose="020B0604020202020204" pitchFamily="34" charset="0"/>
              <a:cs typeface="Arial" panose="020B0604020202020204" pitchFamily="34" charset="0"/>
            </a:endParaRPr>
          </a:p>
        </p:txBody>
      </p:sp>
      <p:pic>
        <p:nvPicPr>
          <p:cNvPr id="7" name="图片 6" descr="A screenshot of UK data service website to access data ">
            <a:extLst>
              <a:ext uri="{FF2B5EF4-FFF2-40B4-BE49-F238E27FC236}">
                <a16:creationId xmlns:a16="http://schemas.microsoft.com/office/drawing/2014/main" id="{8F6CBD21-F6D0-4F44-91F4-A0C29551EBA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89935" y="476957"/>
            <a:ext cx="9166706" cy="5982001"/>
          </a:xfrm>
          <a:prstGeom prst="rect">
            <a:avLst/>
          </a:prstGeom>
          <a:ln>
            <a:noFill/>
          </a:ln>
          <a:effectLst>
            <a:outerShdw blurRad="292100" dist="139700" dir="2700000" algn="tl" rotWithShape="0">
              <a:srgbClr val="333333">
                <a:alpha val="65000"/>
              </a:srgbClr>
            </a:outerShdw>
          </a:effectLst>
        </p:spPr>
      </p:pic>
      <p:pic>
        <p:nvPicPr>
          <p:cNvPr id="9" name="图片 8" descr="A screenshot of UK data service website to access data ">
            <a:extLst>
              <a:ext uri="{FF2B5EF4-FFF2-40B4-BE49-F238E27FC236}">
                <a16:creationId xmlns:a16="http://schemas.microsoft.com/office/drawing/2014/main" id="{6AE3362B-D71E-45AF-8707-10CCA5F08FC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1790" y="3127159"/>
            <a:ext cx="6944330" cy="41206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3434806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ADF14D-78B9-4172-98C6-D0D3AB277ED8}"/>
              </a:ext>
            </a:extLst>
          </p:cNvPr>
          <p:cNvSpPr>
            <a:spLocks noGrp="1"/>
          </p:cNvSpPr>
          <p:nvPr>
            <p:ph type="title"/>
          </p:nvPr>
        </p:nvSpPr>
        <p:spPr/>
        <p:txBody>
          <a:bodyPr>
            <a:normAutofit/>
          </a:bodyPr>
          <a:lstStyle/>
          <a:p>
            <a:r>
              <a:rPr lang="en-US" altLang="zh-CN" sz="2800" b="1" dirty="0">
                <a:latin typeface="Arial" panose="020B0604020202020204" pitchFamily="34" charset="0"/>
                <a:cs typeface="Arial" panose="020B0604020202020204" pitchFamily="34" charset="0"/>
              </a:rPr>
              <a:t>Major Tasks in Data Pre-processing</a:t>
            </a:r>
            <a:endParaRPr lang="zh-CN" altLang="en-US" sz="2800" b="1" dirty="0">
              <a:latin typeface="Arial" panose="020B0604020202020204" pitchFamily="34" charset="0"/>
              <a:cs typeface="Arial" panose="020B0604020202020204" pitchFamily="34" charset="0"/>
            </a:endParaRPr>
          </a:p>
        </p:txBody>
      </p:sp>
      <p:sp>
        <p:nvSpPr>
          <p:cNvPr id="3" name="内容占位符 2">
            <a:extLst>
              <a:ext uri="{FF2B5EF4-FFF2-40B4-BE49-F238E27FC236}">
                <a16:creationId xmlns:a16="http://schemas.microsoft.com/office/drawing/2014/main" id="{5E1A32C4-2835-43EC-A40C-5B3F2103E170}"/>
              </a:ext>
            </a:extLst>
          </p:cNvPr>
          <p:cNvSpPr>
            <a:spLocks noGrp="1"/>
          </p:cNvSpPr>
          <p:nvPr>
            <p:ph idx="1"/>
          </p:nvPr>
        </p:nvSpPr>
        <p:spPr/>
        <p:txBody>
          <a:bodyPr>
            <a:normAutofit/>
          </a:bodyPr>
          <a:lstStyle/>
          <a:p>
            <a:r>
              <a:rPr lang="en-GB" altLang="zh-CN" sz="2800" dirty="0">
                <a:solidFill>
                  <a:srgbClr val="0070C0"/>
                </a:solidFill>
                <a:latin typeface="Arial" panose="020B0604020202020204" pitchFamily="34" charset="0"/>
                <a:cs typeface="Arial" panose="020B0604020202020204" pitchFamily="34" charset="0"/>
              </a:rPr>
              <a:t>Data integration </a:t>
            </a:r>
            <a:r>
              <a:rPr lang="en-GB" altLang="zh-CN" sz="2800" dirty="0">
                <a:latin typeface="Arial" panose="020B0604020202020204" pitchFamily="34" charset="0"/>
                <a:cs typeface="Arial" panose="020B0604020202020204" pitchFamily="34" charset="0"/>
              </a:rPr>
              <a:t>- integration of multiple databases, data cubes, or files </a:t>
            </a:r>
          </a:p>
          <a:p>
            <a:r>
              <a:rPr lang="en-GB" altLang="zh-CN" sz="2800" dirty="0">
                <a:solidFill>
                  <a:srgbClr val="0070C0"/>
                </a:solidFill>
                <a:latin typeface="Arial" panose="020B0604020202020204" pitchFamily="34" charset="0"/>
                <a:cs typeface="Arial" panose="020B0604020202020204" pitchFamily="34" charset="0"/>
              </a:rPr>
              <a:t>Data description</a:t>
            </a:r>
            <a:r>
              <a:rPr lang="en-GB" altLang="zh-CN" sz="2800" dirty="0">
                <a:latin typeface="Arial" panose="020B0604020202020204" pitchFamily="34" charset="0"/>
                <a:cs typeface="Arial" panose="020B0604020202020204" pitchFamily="34" charset="0"/>
              </a:rPr>
              <a:t>, </a:t>
            </a:r>
            <a:r>
              <a:rPr lang="en-GB" altLang="zh-CN" sz="2800" dirty="0">
                <a:solidFill>
                  <a:srgbClr val="0070C0"/>
                </a:solidFill>
                <a:latin typeface="Arial" panose="020B0604020202020204" pitchFamily="34" charset="0"/>
                <a:cs typeface="Arial" panose="020B0604020202020204" pitchFamily="34" charset="0"/>
              </a:rPr>
              <a:t>summarisation</a:t>
            </a:r>
            <a:r>
              <a:rPr lang="en-GB" altLang="zh-CN" sz="2800" dirty="0">
                <a:latin typeface="Arial" panose="020B0604020202020204" pitchFamily="34" charset="0"/>
                <a:cs typeface="Arial" panose="020B0604020202020204" pitchFamily="34" charset="0"/>
              </a:rPr>
              <a:t> and </a:t>
            </a:r>
            <a:r>
              <a:rPr lang="en-GB" altLang="zh-CN" sz="2800" dirty="0">
                <a:solidFill>
                  <a:srgbClr val="0070C0"/>
                </a:solidFill>
                <a:latin typeface="Arial" panose="020B0604020202020204" pitchFamily="34" charset="0"/>
                <a:cs typeface="Arial" panose="020B0604020202020204" pitchFamily="34" charset="0"/>
              </a:rPr>
              <a:t>visualisation </a:t>
            </a:r>
          </a:p>
          <a:p>
            <a:r>
              <a:rPr lang="en-GB" altLang="zh-CN" sz="2800" dirty="0">
                <a:solidFill>
                  <a:srgbClr val="0070C0"/>
                </a:solidFill>
                <a:latin typeface="Arial" panose="020B0604020202020204" pitchFamily="34" charset="0"/>
                <a:cs typeface="Arial" panose="020B0604020202020204" pitchFamily="34" charset="0"/>
              </a:rPr>
              <a:t>Data cleaning </a:t>
            </a:r>
            <a:r>
              <a:rPr lang="en-GB" altLang="zh-CN" sz="2800" dirty="0">
                <a:latin typeface="Arial" panose="020B0604020202020204" pitchFamily="34" charset="0"/>
                <a:cs typeface="Arial" panose="020B0604020202020204" pitchFamily="34" charset="0"/>
              </a:rPr>
              <a:t>- fill in missing values, smooth noisy data, identify or remove outliers and noisy data, and resolve inconsistencies </a:t>
            </a:r>
          </a:p>
          <a:p>
            <a:r>
              <a:rPr lang="en-GB" altLang="zh-CN" sz="2800" dirty="0">
                <a:solidFill>
                  <a:srgbClr val="0070C0"/>
                </a:solidFill>
                <a:latin typeface="Arial" panose="020B0604020202020204" pitchFamily="34" charset="0"/>
                <a:cs typeface="Arial" panose="020B0604020202020204" pitchFamily="34" charset="0"/>
              </a:rPr>
              <a:t>Data reduction </a:t>
            </a:r>
            <a:r>
              <a:rPr lang="en-GB" altLang="zh-CN" sz="2800" dirty="0">
                <a:latin typeface="Arial" panose="020B0604020202020204" pitchFamily="34" charset="0"/>
                <a:cs typeface="Arial" panose="020B0604020202020204" pitchFamily="34" charset="0"/>
              </a:rPr>
              <a:t>- obtain reduced representation in volume but produces the same or similar analytical results </a:t>
            </a:r>
          </a:p>
          <a:p>
            <a:r>
              <a:rPr lang="en-GB" altLang="zh-CN" sz="2800" dirty="0">
                <a:solidFill>
                  <a:srgbClr val="0070C0"/>
                </a:solidFill>
                <a:latin typeface="Arial" panose="020B0604020202020204" pitchFamily="34" charset="0"/>
                <a:cs typeface="Arial" panose="020B0604020202020204" pitchFamily="34" charset="0"/>
              </a:rPr>
              <a:t>Data transformation </a:t>
            </a:r>
            <a:r>
              <a:rPr lang="en-GB" altLang="zh-CN" sz="2800" dirty="0">
                <a:latin typeface="Arial" panose="020B0604020202020204" pitchFamily="34" charset="0"/>
                <a:cs typeface="Arial" panose="020B0604020202020204" pitchFamily="34" charset="0"/>
              </a:rPr>
              <a:t>- normalisation and aggregation </a:t>
            </a:r>
          </a:p>
          <a:p>
            <a:r>
              <a:rPr lang="en-GB" altLang="zh-CN" sz="2800" dirty="0">
                <a:solidFill>
                  <a:srgbClr val="0070C0"/>
                </a:solidFill>
                <a:latin typeface="Arial" panose="020B0604020202020204" pitchFamily="34" charset="0"/>
                <a:cs typeface="Arial" panose="020B0604020202020204" pitchFamily="34" charset="0"/>
              </a:rPr>
              <a:t>Data discretisation </a:t>
            </a:r>
            <a:r>
              <a:rPr lang="en-GB" altLang="zh-CN" sz="2800" dirty="0">
                <a:latin typeface="Arial" panose="020B0604020202020204" pitchFamily="34" charset="0"/>
                <a:cs typeface="Arial" panose="020B0604020202020204" pitchFamily="34" charset="0"/>
              </a:rPr>
              <a:t>(for numerical data) and </a:t>
            </a:r>
            <a:r>
              <a:rPr lang="en-GB" altLang="zh-CN" sz="2800" dirty="0">
                <a:solidFill>
                  <a:srgbClr val="0070C0"/>
                </a:solidFill>
                <a:latin typeface="Arial" panose="020B0604020202020204" pitchFamily="34" charset="0"/>
                <a:cs typeface="Arial" panose="020B0604020202020204" pitchFamily="34" charset="0"/>
              </a:rPr>
              <a:t>generalisation</a:t>
            </a:r>
          </a:p>
        </p:txBody>
      </p:sp>
    </p:spTree>
    <p:extLst>
      <p:ext uri="{BB962C8B-B14F-4D97-AF65-F5344CB8AC3E}">
        <p14:creationId xmlns:p14="http://schemas.microsoft.com/office/powerpoint/2010/main" val="8913985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ADF14D-78B9-4172-98C6-D0D3AB277ED8}"/>
              </a:ext>
            </a:extLst>
          </p:cNvPr>
          <p:cNvSpPr>
            <a:spLocks noGrp="1"/>
          </p:cNvSpPr>
          <p:nvPr>
            <p:ph type="title"/>
          </p:nvPr>
        </p:nvSpPr>
        <p:spPr/>
        <p:txBody>
          <a:bodyPr>
            <a:normAutofit/>
          </a:bodyPr>
          <a:lstStyle/>
          <a:p>
            <a:r>
              <a:rPr lang="en-US" altLang="zh-CN" sz="3200" b="1" dirty="0">
                <a:latin typeface="Arial" panose="020B0604020202020204" pitchFamily="34" charset="0"/>
                <a:cs typeface="Arial" panose="020B0604020202020204" pitchFamily="34" charset="0"/>
              </a:rPr>
              <a:t>Major Tasks in Data Pre-processing</a:t>
            </a:r>
            <a:endParaRPr lang="zh-CN" altLang="en-US" sz="3200" b="1" dirty="0">
              <a:latin typeface="Arial" panose="020B0604020202020204" pitchFamily="34" charset="0"/>
              <a:cs typeface="Arial" panose="020B0604020202020204" pitchFamily="34" charset="0"/>
            </a:endParaRPr>
          </a:p>
        </p:txBody>
      </p:sp>
      <p:sp>
        <p:nvSpPr>
          <p:cNvPr id="3" name="内容占位符 2">
            <a:extLst>
              <a:ext uri="{FF2B5EF4-FFF2-40B4-BE49-F238E27FC236}">
                <a16:creationId xmlns:a16="http://schemas.microsoft.com/office/drawing/2014/main" id="{5E1A32C4-2835-43EC-A40C-5B3F2103E170}"/>
              </a:ext>
            </a:extLst>
          </p:cNvPr>
          <p:cNvSpPr>
            <a:spLocks noGrp="1"/>
          </p:cNvSpPr>
          <p:nvPr>
            <p:ph idx="1"/>
          </p:nvPr>
        </p:nvSpPr>
        <p:spPr/>
        <p:txBody>
          <a:bodyPr>
            <a:normAutofit/>
          </a:bodyPr>
          <a:lstStyle/>
          <a:p>
            <a:r>
              <a:rPr lang="en-GB" altLang="zh-CN" sz="2400" dirty="0">
                <a:solidFill>
                  <a:srgbClr val="0070C0"/>
                </a:solidFill>
                <a:latin typeface="Arial" panose="020B0604020202020204" pitchFamily="34" charset="0"/>
                <a:cs typeface="Arial" panose="020B0604020202020204" pitchFamily="34" charset="0"/>
              </a:rPr>
              <a:t>Data integration </a:t>
            </a:r>
            <a:r>
              <a:rPr lang="en-GB" altLang="zh-CN" sz="2400" dirty="0">
                <a:latin typeface="Arial" panose="020B0604020202020204" pitchFamily="34" charset="0"/>
                <a:cs typeface="Arial" panose="020B0604020202020204" pitchFamily="34" charset="0"/>
              </a:rPr>
              <a:t>- integration of multiple databases, data cubes, or files </a:t>
            </a:r>
          </a:p>
          <a:p>
            <a:r>
              <a:rPr lang="en-GB" altLang="zh-CN" sz="2400" dirty="0">
                <a:solidFill>
                  <a:srgbClr val="0070C0"/>
                </a:solidFill>
                <a:latin typeface="Arial" panose="020B0604020202020204" pitchFamily="34" charset="0"/>
                <a:cs typeface="Arial" panose="020B0604020202020204" pitchFamily="34" charset="0"/>
              </a:rPr>
              <a:t>Data description</a:t>
            </a:r>
            <a:r>
              <a:rPr lang="en-GB" altLang="zh-CN" sz="2400" dirty="0">
                <a:latin typeface="Arial" panose="020B0604020202020204" pitchFamily="34" charset="0"/>
                <a:cs typeface="Arial" panose="020B0604020202020204" pitchFamily="34" charset="0"/>
              </a:rPr>
              <a:t>, </a:t>
            </a:r>
            <a:r>
              <a:rPr lang="en-GB" altLang="zh-CN" sz="2400" dirty="0">
                <a:solidFill>
                  <a:srgbClr val="0070C0"/>
                </a:solidFill>
                <a:latin typeface="Arial" panose="020B0604020202020204" pitchFamily="34" charset="0"/>
                <a:cs typeface="Arial" panose="020B0604020202020204" pitchFamily="34" charset="0"/>
              </a:rPr>
              <a:t>summarisation</a:t>
            </a:r>
            <a:r>
              <a:rPr lang="en-GB" altLang="zh-CN" sz="2400" dirty="0">
                <a:latin typeface="Arial" panose="020B0604020202020204" pitchFamily="34" charset="0"/>
                <a:cs typeface="Arial" panose="020B0604020202020204" pitchFamily="34" charset="0"/>
              </a:rPr>
              <a:t> and </a:t>
            </a:r>
            <a:r>
              <a:rPr lang="en-GB" altLang="zh-CN" sz="2400" dirty="0">
                <a:solidFill>
                  <a:srgbClr val="0070C0"/>
                </a:solidFill>
                <a:latin typeface="Arial" panose="020B0604020202020204" pitchFamily="34" charset="0"/>
                <a:cs typeface="Arial" panose="020B0604020202020204" pitchFamily="34" charset="0"/>
              </a:rPr>
              <a:t>visualisation </a:t>
            </a:r>
          </a:p>
          <a:p>
            <a:r>
              <a:rPr lang="en-GB" altLang="zh-CN" sz="2400" dirty="0">
                <a:solidFill>
                  <a:srgbClr val="0070C0"/>
                </a:solidFill>
                <a:latin typeface="Arial" panose="020B0604020202020204" pitchFamily="34" charset="0"/>
                <a:cs typeface="Arial" panose="020B0604020202020204" pitchFamily="34" charset="0"/>
              </a:rPr>
              <a:t>Data cleaning </a:t>
            </a:r>
            <a:r>
              <a:rPr lang="en-GB" altLang="zh-CN" sz="2400" dirty="0">
                <a:latin typeface="Arial" panose="020B0604020202020204" pitchFamily="34" charset="0"/>
                <a:cs typeface="Arial" panose="020B0604020202020204" pitchFamily="34" charset="0"/>
              </a:rPr>
              <a:t>- fill in missing values, smooth noisy data, identify or remove outliers and noisy data, and resolve inconsistencies </a:t>
            </a:r>
          </a:p>
          <a:p>
            <a:r>
              <a:rPr lang="en-GB" altLang="zh-CN" sz="2400" dirty="0">
                <a:solidFill>
                  <a:srgbClr val="0070C0"/>
                </a:solidFill>
                <a:latin typeface="Arial" panose="020B0604020202020204" pitchFamily="34" charset="0"/>
                <a:cs typeface="Arial" panose="020B0604020202020204" pitchFamily="34" charset="0"/>
              </a:rPr>
              <a:t>Data reduction </a:t>
            </a:r>
            <a:r>
              <a:rPr lang="en-GB" altLang="zh-CN" sz="2400" dirty="0">
                <a:latin typeface="Arial" panose="020B0604020202020204" pitchFamily="34" charset="0"/>
                <a:cs typeface="Arial" panose="020B0604020202020204" pitchFamily="34" charset="0"/>
              </a:rPr>
              <a:t>- obtain reduced representation in volume but produces the same or similar analytical results </a:t>
            </a:r>
          </a:p>
          <a:p>
            <a:r>
              <a:rPr lang="en-GB" altLang="zh-CN" sz="2400" dirty="0">
                <a:solidFill>
                  <a:srgbClr val="0070C0"/>
                </a:solidFill>
                <a:latin typeface="Arial" panose="020B0604020202020204" pitchFamily="34" charset="0"/>
                <a:cs typeface="Arial" panose="020B0604020202020204" pitchFamily="34" charset="0"/>
              </a:rPr>
              <a:t>Data transformation </a:t>
            </a:r>
            <a:r>
              <a:rPr lang="en-GB" altLang="zh-CN" sz="2400" dirty="0">
                <a:latin typeface="Arial" panose="020B0604020202020204" pitchFamily="34" charset="0"/>
                <a:cs typeface="Arial" panose="020B0604020202020204" pitchFamily="34" charset="0"/>
              </a:rPr>
              <a:t>- normalisation and aggregation </a:t>
            </a:r>
          </a:p>
          <a:p>
            <a:r>
              <a:rPr lang="en-GB" altLang="zh-CN" sz="2400" dirty="0">
                <a:solidFill>
                  <a:srgbClr val="0070C0"/>
                </a:solidFill>
                <a:latin typeface="Arial" panose="020B0604020202020204" pitchFamily="34" charset="0"/>
                <a:cs typeface="Arial" panose="020B0604020202020204" pitchFamily="34" charset="0"/>
              </a:rPr>
              <a:t>Data discretisation </a:t>
            </a:r>
            <a:r>
              <a:rPr lang="en-GB" altLang="zh-CN" sz="2400" dirty="0">
                <a:latin typeface="Arial" panose="020B0604020202020204" pitchFamily="34" charset="0"/>
                <a:cs typeface="Arial" panose="020B0604020202020204" pitchFamily="34" charset="0"/>
              </a:rPr>
              <a:t>(for numerical data) and </a:t>
            </a:r>
            <a:r>
              <a:rPr lang="en-GB" altLang="zh-CN" sz="2400" dirty="0">
                <a:solidFill>
                  <a:srgbClr val="0070C0"/>
                </a:solidFill>
                <a:latin typeface="Arial" panose="020B0604020202020204" pitchFamily="34" charset="0"/>
                <a:cs typeface="Arial" panose="020B0604020202020204" pitchFamily="34" charset="0"/>
              </a:rPr>
              <a:t>generalisation</a:t>
            </a:r>
          </a:p>
          <a:p>
            <a:endParaRPr lang="en-GB" altLang="zh-CN" sz="2800" b="1" dirty="0">
              <a:solidFill>
                <a:srgbClr val="0070C0"/>
              </a:solidFill>
              <a:latin typeface="Arial" panose="020B0604020202020204" pitchFamily="34" charset="0"/>
              <a:cs typeface="Arial" panose="020B0604020202020204" pitchFamily="34" charset="0"/>
            </a:endParaRPr>
          </a:p>
          <a:p>
            <a:r>
              <a:rPr lang="en-GB" altLang="zh-CN" sz="2800" b="1" dirty="0">
                <a:latin typeface="Arial" panose="020B0604020202020204" pitchFamily="34" charset="0"/>
                <a:cs typeface="Arial" panose="020B0604020202020204" pitchFamily="34" charset="0"/>
              </a:rPr>
              <a:t>There’s no certain order of doing these steps!!</a:t>
            </a:r>
            <a:endParaRPr lang="zh-CN" altLang="en-US" sz="28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986442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38FE30-7696-4A11-A03B-9749DEE10987}"/>
              </a:ext>
            </a:extLst>
          </p:cNvPr>
          <p:cNvSpPr>
            <a:spLocks noGrp="1"/>
          </p:cNvSpPr>
          <p:nvPr>
            <p:ph type="title"/>
          </p:nvPr>
        </p:nvSpPr>
        <p:spPr/>
        <p:txBody>
          <a:bodyPr>
            <a:normAutofit/>
          </a:bodyPr>
          <a:lstStyle/>
          <a:p>
            <a:r>
              <a:rPr lang="en-US" altLang="zh-CN" sz="2800" b="1" dirty="0">
                <a:latin typeface="Arial" panose="020B0604020202020204" pitchFamily="34" charset="0"/>
                <a:cs typeface="Arial" panose="020B0604020202020204" pitchFamily="34" charset="0"/>
              </a:rPr>
              <a:t>Data Integration</a:t>
            </a:r>
            <a:endParaRPr lang="zh-CN" altLang="en-US" sz="2800" b="1" dirty="0">
              <a:latin typeface="Arial" panose="020B0604020202020204" pitchFamily="34" charset="0"/>
              <a:cs typeface="Arial" panose="020B0604020202020204" pitchFamily="34" charset="0"/>
            </a:endParaRPr>
          </a:p>
        </p:txBody>
      </p:sp>
      <p:sp>
        <p:nvSpPr>
          <p:cNvPr id="3" name="内容占位符 2">
            <a:extLst>
              <a:ext uri="{FF2B5EF4-FFF2-40B4-BE49-F238E27FC236}">
                <a16:creationId xmlns:a16="http://schemas.microsoft.com/office/drawing/2014/main" id="{DBEE09B0-C06D-4524-BD18-737484EC4AE0}"/>
              </a:ext>
            </a:extLst>
          </p:cNvPr>
          <p:cNvSpPr>
            <a:spLocks noGrp="1"/>
          </p:cNvSpPr>
          <p:nvPr>
            <p:ph idx="1"/>
          </p:nvPr>
        </p:nvSpPr>
        <p:spPr>
          <a:xfrm>
            <a:off x="555560" y="1209119"/>
            <a:ext cx="10972800" cy="5141168"/>
          </a:xfrm>
        </p:spPr>
        <p:txBody>
          <a:bodyPr>
            <a:normAutofit/>
          </a:bodyPr>
          <a:lstStyle/>
          <a:p>
            <a:r>
              <a:rPr lang="en-US" altLang="zh-CN" sz="2400" dirty="0">
                <a:latin typeface="Arial" panose="020B0604020202020204" pitchFamily="34" charset="0"/>
                <a:cs typeface="Arial" panose="020B0604020202020204" pitchFamily="34" charset="0"/>
              </a:rPr>
              <a:t>Data integration: combining data from multiple sources into a unified view</a:t>
            </a:r>
          </a:p>
          <a:p>
            <a:pPr marL="0" indent="0">
              <a:buNone/>
            </a:pPr>
            <a:r>
              <a:rPr lang="en-US" altLang="zh-CN" sz="2400" dirty="0">
                <a:latin typeface="Arial" panose="020B0604020202020204" pitchFamily="34" charset="0"/>
                <a:cs typeface="Arial" panose="020B0604020202020204" pitchFamily="34" charset="0"/>
              </a:rPr>
              <a:t>	- To improve data quality</a:t>
            </a:r>
          </a:p>
          <a:p>
            <a:pPr marL="0" indent="0">
              <a:buNone/>
            </a:pPr>
            <a:r>
              <a:rPr lang="en-US" altLang="zh-CN" sz="2400" dirty="0">
                <a:latin typeface="Arial" panose="020B0604020202020204" pitchFamily="34" charset="0"/>
                <a:cs typeface="Arial" panose="020B0604020202020204" pitchFamily="34" charset="0"/>
              </a:rPr>
              <a:t>	- To enrich data with additional information</a:t>
            </a:r>
          </a:p>
          <a:p>
            <a:pPr marL="0" indent="0">
              <a:buNone/>
            </a:pPr>
            <a:r>
              <a:rPr lang="en-US" altLang="zh-CN" sz="2400" dirty="0">
                <a:latin typeface="Arial" panose="020B0604020202020204" pitchFamily="34" charset="0"/>
                <a:cs typeface="Arial" panose="020B0604020202020204" pitchFamily="34" charset="0"/>
              </a:rPr>
              <a:t>	- To allow reliable data analytics and beyond</a:t>
            </a:r>
          </a:p>
          <a:p>
            <a:endParaRPr lang="en-US" altLang="zh-CN" sz="2400" dirty="0">
              <a:latin typeface="Arial" panose="020B0604020202020204" pitchFamily="34" charset="0"/>
              <a:cs typeface="Arial" panose="020B0604020202020204" pitchFamily="34" charset="0"/>
            </a:endParaRPr>
          </a:p>
        </p:txBody>
      </p:sp>
      <p:pic>
        <p:nvPicPr>
          <p:cNvPr id="5" name="图片 4">
            <a:extLst>
              <a:ext uri="{FF2B5EF4-FFF2-40B4-BE49-F238E27FC236}">
                <a16:creationId xmlns:a16="http://schemas.microsoft.com/office/drawing/2014/main" id="{36E8648D-E74E-4852-9C9C-BB8F1762441F}"/>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79088" y="4404824"/>
            <a:ext cx="5788534" cy="2192528"/>
          </a:xfrm>
          <a:prstGeom prst="rect">
            <a:avLst/>
          </a:prstGeom>
        </p:spPr>
      </p:pic>
    </p:spTree>
    <p:extLst>
      <p:ext uri="{BB962C8B-B14F-4D97-AF65-F5344CB8AC3E}">
        <p14:creationId xmlns:p14="http://schemas.microsoft.com/office/powerpoint/2010/main" val="1687797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38FE30-7696-4A11-A03B-9749DEE10987}"/>
              </a:ext>
            </a:extLst>
          </p:cNvPr>
          <p:cNvSpPr>
            <a:spLocks noGrp="1"/>
          </p:cNvSpPr>
          <p:nvPr>
            <p:ph type="title"/>
          </p:nvPr>
        </p:nvSpPr>
        <p:spPr/>
        <p:txBody>
          <a:bodyPr>
            <a:normAutofit/>
          </a:bodyPr>
          <a:lstStyle/>
          <a:p>
            <a:r>
              <a:rPr lang="en-US" altLang="zh-CN" sz="2800" b="1" dirty="0">
                <a:latin typeface="Arial" panose="020B0604020202020204" pitchFamily="34" charset="0"/>
                <a:cs typeface="Arial" panose="020B0604020202020204" pitchFamily="34" charset="0"/>
              </a:rPr>
              <a:t>Data Integration</a:t>
            </a:r>
            <a:endParaRPr lang="zh-CN" altLang="en-US" sz="2800" b="1" dirty="0">
              <a:latin typeface="Arial" panose="020B0604020202020204" pitchFamily="34" charset="0"/>
              <a:cs typeface="Arial" panose="020B0604020202020204" pitchFamily="34" charset="0"/>
            </a:endParaRPr>
          </a:p>
        </p:txBody>
      </p:sp>
      <p:sp>
        <p:nvSpPr>
          <p:cNvPr id="3" name="内容占位符 2">
            <a:extLst>
              <a:ext uri="{FF2B5EF4-FFF2-40B4-BE49-F238E27FC236}">
                <a16:creationId xmlns:a16="http://schemas.microsoft.com/office/drawing/2014/main" id="{DBEE09B0-C06D-4524-BD18-737484EC4AE0}"/>
              </a:ext>
            </a:extLst>
          </p:cNvPr>
          <p:cNvSpPr>
            <a:spLocks noGrp="1"/>
          </p:cNvSpPr>
          <p:nvPr>
            <p:ph idx="1"/>
          </p:nvPr>
        </p:nvSpPr>
        <p:spPr>
          <a:xfrm>
            <a:off x="555560" y="1209119"/>
            <a:ext cx="10972800" cy="5141168"/>
          </a:xfrm>
        </p:spPr>
        <p:txBody>
          <a:bodyPr>
            <a:normAutofit/>
          </a:bodyPr>
          <a:lstStyle/>
          <a:p>
            <a:r>
              <a:rPr lang="en-US" altLang="zh-CN" sz="2400" dirty="0">
                <a:latin typeface="Arial" panose="020B0604020202020204" pitchFamily="34" charset="0"/>
                <a:cs typeface="Arial" panose="020B0604020202020204" pitchFamily="34" charset="0"/>
              </a:rPr>
              <a:t>Data integration: combining data from multiple sources into a unified view</a:t>
            </a:r>
          </a:p>
          <a:p>
            <a:pPr marL="0" indent="0">
              <a:buNone/>
            </a:pPr>
            <a:r>
              <a:rPr lang="en-US" altLang="zh-CN" sz="2400" dirty="0">
                <a:latin typeface="Arial" panose="020B0604020202020204" pitchFamily="34" charset="0"/>
                <a:cs typeface="Arial" panose="020B0604020202020204" pitchFamily="34" charset="0"/>
              </a:rPr>
              <a:t>	- To improve data quality</a:t>
            </a:r>
          </a:p>
          <a:p>
            <a:pPr marL="0" indent="0">
              <a:buNone/>
            </a:pPr>
            <a:r>
              <a:rPr lang="en-US" altLang="zh-CN" sz="2400" dirty="0">
                <a:latin typeface="Arial" panose="020B0604020202020204" pitchFamily="34" charset="0"/>
                <a:cs typeface="Arial" panose="020B0604020202020204" pitchFamily="34" charset="0"/>
              </a:rPr>
              <a:t>	- To enrich data with additional information</a:t>
            </a:r>
          </a:p>
          <a:p>
            <a:pPr marL="0" indent="0">
              <a:buNone/>
            </a:pPr>
            <a:r>
              <a:rPr lang="en-US" altLang="zh-CN" sz="2400" dirty="0">
                <a:latin typeface="Arial" panose="020B0604020202020204" pitchFamily="34" charset="0"/>
                <a:cs typeface="Arial" panose="020B0604020202020204" pitchFamily="34" charset="0"/>
              </a:rPr>
              <a:t>	- To allow reliable data analytics and beyond</a:t>
            </a:r>
          </a:p>
          <a:p>
            <a:endParaRPr lang="en-US" altLang="zh-CN" sz="2400" dirty="0">
              <a:latin typeface="Arial" panose="020B0604020202020204" pitchFamily="34" charset="0"/>
              <a:cs typeface="Arial" panose="020B0604020202020204" pitchFamily="34" charset="0"/>
            </a:endParaRPr>
          </a:p>
          <a:p>
            <a:r>
              <a:rPr lang="en-US" altLang="zh-CN" sz="2400" dirty="0">
                <a:latin typeface="Arial" panose="020B0604020202020204" pitchFamily="34" charset="0"/>
                <a:cs typeface="Arial" panose="020B0604020202020204" pitchFamily="34" charset="0"/>
              </a:rPr>
              <a:t>Integrating in-house data within data warehouse together is relatively straightforward (with common attributes and structures across schemas).</a:t>
            </a:r>
            <a:endParaRPr lang="zh-CN" altLang="en-US" sz="2400" dirty="0">
              <a:latin typeface="Arial" panose="020B0604020202020204" pitchFamily="34" charset="0"/>
              <a:cs typeface="Arial" panose="020B0604020202020204" pitchFamily="34" charset="0"/>
            </a:endParaRPr>
          </a:p>
        </p:txBody>
      </p:sp>
      <p:pic>
        <p:nvPicPr>
          <p:cNvPr id="5" name="图片 4">
            <a:extLst>
              <a:ext uri="{FF2B5EF4-FFF2-40B4-BE49-F238E27FC236}">
                <a16:creationId xmlns:a16="http://schemas.microsoft.com/office/drawing/2014/main" id="{36E8648D-E74E-4852-9C9C-BB8F1762441F}"/>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79088" y="4404824"/>
            <a:ext cx="5788534" cy="2192528"/>
          </a:xfrm>
          <a:prstGeom prst="rect">
            <a:avLst/>
          </a:prstGeom>
        </p:spPr>
      </p:pic>
    </p:spTree>
    <p:extLst>
      <p:ext uri="{BB962C8B-B14F-4D97-AF65-F5344CB8AC3E}">
        <p14:creationId xmlns:p14="http://schemas.microsoft.com/office/powerpoint/2010/main" val="2994696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709D74-42D6-4614-BAFD-900EF0DAE120}"/>
              </a:ext>
            </a:extLst>
          </p:cNvPr>
          <p:cNvSpPr>
            <a:spLocks noGrp="1"/>
          </p:cNvSpPr>
          <p:nvPr>
            <p:ph type="title"/>
          </p:nvPr>
        </p:nvSpPr>
        <p:spPr/>
        <p:txBody>
          <a:bodyPr>
            <a:normAutofit/>
          </a:bodyPr>
          <a:lstStyle/>
          <a:p>
            <a:r>
              <a:rPr lang="en-GB" altLang="zh-CN" sz="2800" b="1" dirty="0">
                <a:latin typeface="Arial" panose="020B0604020202020204" pitchFamily="34" charset="0"/>
                <a:cs typeface="Arial" panose="020B0604020202020204" pitchFamily="34" charset="0"/>
              </a:rPr>
              <a:t>Manipulating Data - Joining</a:t>
            </a:r>
            <a:endParaRPr lang="zh-CN" altLang="en-US" sz="2800" b="1" dirty="0">
              <a:latin typeface="Arial" panose="020B0604020202020204" pitchFamily="34" charset="0"/>
              <a:cs typeface="Arial" panose="020B0604020202020204" pitchFamily="34" charset="0"/>
            </a:endParaRPr>
          </a:p>
        </p:txBody>
      </p:sp>
      <p:sp>
        <p:nvSpPr>
          <p:cNvPr id="3" name="内容占位符 2">
            <a:extLst>
              <a:ext uri="{FF2B5EF4-FFF2-40B4-BE49-F238E27FC236}">
                <a16:creationId xmlns:a16="http://schemas.microsoft.com/office/drawing/2014/main" id="{67129982-2833-4CF8-B8FD-DC2A5EC04219}"/>
              </a:ext>
            </a:extLst>
          </p:cNvPr>
          <p:cNvSpPr>
            <a:spLocks noGrp="1"/>
          </p:cNvSpPr>
          <p:nvPr>
            <p:ph idx="1"/>
          </p:nvPr>
        </p:nvSpPr>
        <p:spPr>
          <a:xfrm>
            <a:off x="380300" y="1643459"/>
            <a:ext cx="5818133" cy="5141168"/>
          </a:xfrm>
        </p:spPr>
        <p:txBody>
          <a:bodyPr>
            <a:normAutofit/>
          </a:bodyPr>
          <a:lstStyle/>
          <a:p>
            <a:endParaRPr lang="en-US" altLang="zh-CN" sz="2800" dirty="0">
              <a:latin typeface="Arial" panose="020B0604020202020204" pitchFamily="34" charset="0"/>
              <a:cs typeface="Arial" panose="020B0604020202020204" pitchFamily="34" charset="0"/>
            </a:endParaRPr>
          </a:p>
          <a:p>
            <a:r>
              <a:rPr lang="en-US" altLang="zh-CN" sz="2800" dirty="0">
                <a:latin typeface="Arial" panose="020B0604020202020204" pitchFamily="34" charset="0"/>
                <a:cs typeface="Arial" panose="020B0604020202020204" pitchFamily="34" charset="0"/>
              </a:rPr>
              <a:t>Joining tables:</a:t>
            </a:r>
          </a:p>
          <a:p>
            <a:r>
              <a:rPr lang="en-US" altLang="zh-CN" sz="2800" dirty="0">
                <a:latin typeface="Arial" panose="020B0604020202020204" pitchFamily="34" charset="0"/>
                <a:cs typeface="Arial" panose="020B0604020202020204" pitchFamily="34" charset="0"/>
              </a:rPr>
              <a:t>Extract and simultaneously process data from more than one table.</a:t>
            </a:r>
          </a:p>
        </p:txBody>
      </p:sp>
      <p:pic>
        <p:nvPicPr>
          <p:cNvPr id="1026" name="Picture 2" descr="Venn graphs for inner join, full join, left join, and right join ">
            <a:extLst>
              <a:ext uri="{FF2B5EF4-FFF2-40B4-BE49-F238E27FC236}">
                <a16:creationId xmlns:a16="http://schemas.microsoft.com/office/drawing/2014/main" id="{0374A527-CA6F-4ED0-956E-3170759199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91003" y="1637209"/>
            <a:ext cx="4191000" cy="304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15474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dirty="0"/>
          </a:p>
        </p:txBody>
      </p:sp>
      <p:sp>
        <p:nvSpPr>
          <p:cNvPr id="3" name="Text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2"/>
          </p:nvPr>
        </p:nvSpPr>
        <p:spPr/>
        <p:txBody>
          <a:bodyPr/>
          <a:lstStyle/>
          <a:p>
            <a:fld id="{016687C5-7511-7743-B429-3BDBE272F28B}" type="slidenum">
              <a:rPr lang="en-US" smtClean="0"/>
              <a:t>2</a:t>
            </a:fld>
            <a:endParaRPr lang="en-US"/>
          </a:p>
        </p:txBody>
      </p:sp>
    </p:spTree>
    <p:extLst>
      <p:ext uri="{BB962C8B-B14F-4D97-AF65-F5344CB8AC3E}">
        <p14:creationId xmlns:p14="http://schemas.microsoft.com/office/powerpoint/2010/main" val="895927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D3F6BE-4E88-4B7C-92E3-053EE500D836}"/>
              </a:ext>
            </a:extLst>
          </p:cNvPr>
          <p:cNvSpPr>
            <a:spLocks noGrp="1"/>
          </p:cNvSpPr>
          <p:nvPr>
            <p:ph type="title"/>
          </p:nvPr>
        </p:nvSpPr>
        <p:spPr/>
        <p:txBody>
          <a:bodyPr>
            <a:normAutofit/>
          </a:bodyPr>
          <a:lstStyle/>
          <a:p>
            <a:r>
              <a:rPr lang="en-GB" altLang="zh-CN" sz="2800" b="1" dirty="0">
                <a:latin typeface="Arial" panose="020B0604020202020204" pitchFamily="34" charset="0"/>
                <a:cs typeface="Arial" panose="020B0604020202020204" pitchFamily="34" charset="0"/>
              </a:rPr>
              <a:t>Manipulating Data – Join Types</a:t>
            </a:r>
            <a:endParaRPr lang="zh-CN" altLang="en-US" sz="2800" b="1" dirty="0">
              <a:latin typeface="Arial" panose="020B0604020202020204" pitchFamily="34" charset="0"/>
              <a:cs typeface="Arial" panose="020B0604020202020204" pitchFamily="34" charset="0"/>
            </a:endParaRPr>
          </a:p>
        </p:txBody>
      </p:sp>
      <p:sp>
        <p:nvSpPr>
          <p:cNvPr id="3" name="内容占位符 2">
            <a:extLst>
              <a:ext uri="{FF2B5EF4-FFF2-40B4-BE49-F238E27FC236}">
                <a16:creationId xmlns:a16="http://schemas.microsoft.com/office/drawing/2014/main" id="{73D21C86-BD34-49FF-8A20-5D42E1BEFEF4}"/>
              </a:ext>
            </a:extLst>
          </p:cNvPr>
          <p:cNvSpPr>
            <a:spLocks noGrp="1"/>
          </p:cNvSpPr>
          <p:nvPr>
            <p:ph idx="1"/>
          </p:nvPr>
        </p:nvSpPr>
        <p:spPr>
          <a:xfrm>
            <a:off x="432552" y="1343014"/>
            <a:ext cx="10972800" cy="5141168"/>
          </a:xfrm>
        </p:spPr>
        <p:txBody>
          <a:bodyPr>
            <a:normAutofit/>
          </a:bodyPr>
          <a:lstStyle/>
          <a:p>
            <a:r>
              <a:rPr lang="en-US" altLang="zh-CN" sz="2800" dirty="0">
                <a:latin typeface="Arial" panose="020B0604020202020204" pitchFamily="34" charset="0"/>
                <a:cs typeface="Arial" panose="020B0604020202020204" pitchFamily="34" charset="0"/>
              </a:rPr>
              <a:t>By default, the joining query performs an </a:t>
            </a:r>
            <a:r>
              <a:rPr lang="en-US" altLang="zh-CN" sz="2800" b="1" i="1" dirty="0">
                <a:latin typeface="Arial" panose="020B0604020202020204" pitchFamily="34" charset="0"/>
                <a:cs typeface="Arial" panose="020B0604020202020204" pitchFamily="34" charset="0"/>
              </a:rPr>
              <a:t>inner join</a:t>
            </a:r>
            <a:r>
              <a:rPr lang="en-US" altLang="zh-CN" sz="2800" dirty="0">
                <a:latin typeface="Arial" panose="020B0604020202020204" pitchFamily="34" charset="0"/>
                <a:cs typeface="Arial" panose="020B0604020202020204" pitchFamily="34" charset="0"/>
              </a:rPr>
              <a:t>, which includes matching rows only in the results. </a:t>
            </a:r>
            <a:endParaRPr lang="zh-CN" altLang="en-US" sz="2800" dirty="0">
              <a:latin typeface="Arial" panose="020B0604020202020204" pitchFamily="34" charset="0"/>
              <a:cs typeface="Arial" panose="020B0604020202020204" pitchFamily="34" charset="0"/>
            </a:endParaRPr>
          </a:p>
        </p:txBody>
      </p:sp>
      <p:pic>
        <p:nvPicPr>
          <p:cNvPr id="5" name="图片 4" descr="Table a is employee payroll table with two columns, employee ID and salary. Table b is employee organisation table with two columns , employee ID and Department. Table 3 is a merged table with three columns , employee ID, salary and Department. It has only three rows that table A and table B both have.">
            <a:extLst>
              <a:ext uri="{FF2B5EF4-FFF2-40B4-BE49-F238E27FC236}">
                <a16:creationId xmlns:a16="http://schemas.microsoft.com/office/drawing/2014/main" id="{FE6B3AE4-7DE0-4822-9D99-3C6150CC7E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5108" y="2242969"/>
            <a:ext cx="7591481" cy="4438682"/>
          </a:xfrm>
          <a:prstGeom prst="rect">
            <a:avLst/>
          </a:prstGeom>
        </p:spPr>
      </p:pic>
      <p:sp>
        <p:nvSpPr>
          <p:cNvPr id="6" name="椭圆 5">
            <a:extLst>
              <a:ext uri="{FF2B5EF4-FFF2-40B4-BE49-F238E27FC236}">
                <a16:creationId xmlns:a16="http://schemas.microsoft.com/office/drawing/2014/main" id="{9992E0AB-18AC-4FAA-A8AF-F5A602428B05}"/>
              </a:ext>
              <a:ext uri="{C183D7F6-B498-43B3-948B-1728B52AA6E4}">
                <adec:decorative xmlns:adec="http://schemas.microsoft.com/office/drawing/2017/decorative" val="1"/>
              </a:ext>
            </a:extLst>
          </p:cNvPr>
          <p:cNvSpPr/>
          <p:nvPr/>
        </p:nvSpPr>
        <p:spPr>
          <a:xfrm>
            <a:off x="8183880" y="5910943"/>
            <a:ext cx="727517" cy="77070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0089790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D3F6BE-4E88-4B7C-92E3-053EE500D836}"/>
              </a:ext>
            </a:extLst>
          </p:cNvPr>
          <p:cNvSpPr>
            <a:spLocks noGrp="1"/>
          </p:cNvSpPr>
          <p:nvPr>
            <p:ph type="title"/>
          </p:nvPr>
        </p:nvSpPr>
        <p:spPr/>
        <p:txBody>
          <a:bodyPr>
            <a:normAutofit/>
          </a:bodyPr>
          <a:lstStyle/>
          <a:p>
            <a:r>
              <a:rPr lang="en-GB" altLang="zh-CN" sz="2800" b="1" dirty="0">
                <a:latin typeface="Arial" panose="020B0604020202020204" pitchFamily="34" charset="0"/>
                <a:cs typeface="Arial" panose="020B0604020202020204" pitchFamily="34" charset="0"/>
              </a:rPr>
              <a:t>Manipulating Data – Join Types</a:t>
            </a:r>
            <a:endParaRPr lang="zh-CN" altLang="en-US" sz="2800" b="1" dirty="0">
              <a:latin typeface="Arial" panose="020B0604020202020204" pitchFamily="34" charset="0"/>
              <a:cs typeface="Arial" panose="020B0604020202020204" pitchFamily="34" charset="0"/>
            </a:endParaRPr>
          </a:p>
        </p:txBody>
      </p:sp>
      <p:sp>
        <p:nvSpPr>
          <p:cNvPr id="3" name="内容占位符 2">
            <a:extLst>
              <a:ext uri="{FF2B5EF4-FFF2-40B4-BE49-F238E27FC236}">
                <a16:creationId xmlns:a16="http://schemas.microsoft.com/office/drawing/2014/main" id="{73D21C86-BD34-49FF-8A20-5D42E1BEFEF4}"/>
              </a:ext>
            </a:extLst>
          </p:cNvPr>
          <p:cNvSpPr>
            <a:spLocks noGrp="1"/>
          </p:cNvSpPr>
          <p:nvPr>
            <p:ph idx="1"/>
          </p:nvPr>
        </p:nvSpPr>
        <p:spPr>
          <a:xfrm>
            <a:off x="452146" y="1456184"/>
            <a:ext cx="10972800" cy="5141168"/>
          </a:xfrm>
        </p:spPr>
        <p:txBody>
          <a:bodyPr>
            <a:normAutofit/>
          </a:bodyPr>
          <a:lstStyle/>
          <a:p>
            <a:r>
              <a:rPr lang="en-US" altLang="zh-CN" sz="2800" dirty="0">
                <a:latin typeface="Arial" panose="020B0604020202020204" pitchFamily="34" charset="0"/>
                <a:cs typeface="Arial" panose="020B0604020202020204" pitchFamily="34" charset="0"/>
              </a:rPr>
              <a:t>A </a:t>
            </a:r>
            <a:r>
              <a:rPr lang="en-US" altLang="zh-CN" sz="2800" b="1" i="1" dirty="0">
                <a:latin typeface="Arial" panose="020B0604020202020204" pitchFamily="34" charset="0"/>
                <a:cs typeface="Arial" panose="020B0604020202020204" pitchFamily="34" charset="0"/>
              </a:rPr>
              <a:t>full outer join </a:t>
            </a:r>
            <a:r>
              <a:rPr lang="en-US" altLang="zh-CN" sz="2800" dirty="0">
                <a:latin typeface="Arial" panose="020B0604020202020204" pitchFamily="34" charset="0"/>
                <a:cs typeface="Arial" panose="020B0604020202020204" pitchFamily="34" charset="0"/>
              </a:rPr>
              <a:t>includes all rows from both tables.</a:t>
            </a:r>
            <a:endParaRPr lang="zh-CN" altLang="en-US" sz="2800" dirty="0">
              <a:latin typeface="Arial" panose="020B0604020202020204" pitchFamily="34" charset="0"/>
              <a:cs typeface="Arial" panose="020B0604020202020204" pitchFamily="34" charset="0"/>
            </a:endParaRPr>
          </a:p>
        </p:txBody>
      </p:sp>
      <p:sp>
        <p:nvSpPr>
          <p:cNvPr id="6" name="椭圆 5">
            <a:extLst>
              <a:ext uri="{FF2B5EF4-FFF2-40B4-BE49-F238E27FC236}">
                <a16:creationId xmlns:a16="http://schemas.microsoft.com/office/drawing/2014/main" id="{7B172198-80EC-441C-8814-7FA743613E31}"/>
              </a:ext>
              <a:ext uri="{C183D7F6-B498-43B3-948B-1728B52AA6E4}">
                <adec:decorative xmlns:adec="http://schemas.microsoft.com/office/drawing/2017/decorative" val="1"/>
              </a:ext>
            </a:extLst>
          </p:cNvPr>
          <p:cNvSpPr/>
          <p:nvPr/>
        </p:nvSpPr>
        <p:spPr>
          <a:xfrm>
            <a:off x="8183880" y="5910943"/>
            <a:ext cx="727517" cy="77070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 name="组合 6" descr="Table a is employee payroll table with two columns, employee ID and salary. Table b is employee organisation table with two columns , employee ID and Department. Table 3 is a merged table with three columns , employee ID, salary and Department. It has five rows that appear in both table A and table B.">
            <a:extLst>
              <a:ext uri="{FF2B5EF4-FFF2-40B4-BE49-F238E27FC236}">
                <a16:creationId xmlns:a16="http://schemas.microsoft.com/office/drawing/2014/main" id="{AE4A023F-1F6C-43DC-BE9A-9FB3D40488AF}"/>
              </a:ext>
            </a:extLst>
          </p:cNvPr>
          <p:cNvGrpSpPr/>
          <p:nvPr/>
        </p:nvGrpSpPr>
        <p:grpSpPr>
          <a:xfrm>
            <a:off x="838900" y="1978906"/>
            <a:ext cx="8072497" cy="4610134"/>
            <a:chOff x="838900" y="1978906"/>
            <a:chExt cx="8072497" cy="4610134"/>
          </a:xfrm>
        </p:grpSpPr>
        <p:pic>
          <p:nvPicPr>
            <p:cNvPr id="5" name="图片 4" descr="图片包含 图表&#10;&#10;描述已自动生成">
              <a:extLst>
                <a:ext uri="{FF2B5EF4-FFF2-40B4-BE49-F238E27FC236}">
                  <a16:creationId xmlns:a16="http://schemas.microsoft.com/office/drawing/2014/main" id="{9BB27D72-7856-440E-A91A-2CB68B5355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900" y="1978906"/>
              <a:ext cx="8072497" cy="4610134"/>
            </a:xfrm>
            <a:prstGeom prst="rect">
              <a:avLst/>
            </a:prstGeom>
          </p:spPr>
        </p:pic>
        <p:sp>
          <p:nvSpPr>
            <p:cNvPr id="4" name="文本框 3">
              <a:extLst>
                <a:ext uri="{FF2B5EF4-FFF2-40B4-BE49-F238E27FC236}">
                  <a16:creationId xmlns:a16="http://schemas.microsoft.com/office/drawing/2014/main" id="{26AFAD51-1A86-4799-8687-63F574269115}"/>
                </a:ext>
              </a:extLst>
            </p:cNvPr>
            <p:cNvSpPr txBox="1"/>
            <p:nvPr/>
          </p:nvSpPr>
          <p:spPr>
            <a:xfrm>
              <a:off x="4372493" y="4700853"/>
              <a:ext cx="789251" cy="369332"/>
            </a:xfrm>
            <a:prstGeom prst="rect">
              <a:avLst/>
            </a:prstGeom>
            <a:solidFill>
              <a:schemeClr val="bg1"/>
            </a:solidFill>
            <a:effectLst>
              <a:softEdge rad="88900"/>
            </a:effectLst>
          </p:spPr>
          <p:txBody>
            <a:bodyPr wrap="square" rtlCol="0">
              <a:spAutoFit/>
            </a:bodyPr>
            <a:lstStyle/>
            <a:p>
              <a:r>
                <a:rPr lang="en-US" altLang="zh-CN" dirty="0"/>
                <a:t>92500</a:t>
              </a:r>
              <a:endParaRPr lang="zh-CN" altLang="en-US" dirty="0"/>
            </a:p>
          </p:txBody>
        </p:sp>
      </p:grpSp>
      <p:sp>
        <p:nvSpPr>
          <p:cNvPr id="8" name="矩形 7">
            <a:extLst>
              <a:ext uri="{FF2B5EF4-FFF2-40B4-BE49-F238E27FC236}">
                <a16:creationId xmlns:a16="http://schemas.microsoft.com/office/drawing/2014/main" id="{F8AF4AC6-906F-4932-842A-1F429CFDF8FB}"/>
              </a:ext>
              <a:ext uri="{C183D7F6-B498-43B3-948B-1728B52AA6E4}">
                <adec:decorative xmlns:adec="http://schemas.microsoft.com/office/drawing/2017/decorative" val="1"/>
              </a:ext>
            </a:extLst>
          </p:cNvPr>
          <p:cNvSpPr/>
          <p:nvPr/>
        </p:nvSpPr>
        <p:spPr>
          <a:xfrm>
            <a:off x="8414657" y="5789137"/>
            <a:ext cx="973183" cy="6466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403761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D3F6BE-4E88-4B7C-92E3-053EE500D836}"/>
              </a:ext>
            </a:extLst>
          </p:cNvPr>
          <p:cNvSpPr>
            <a:spLocks noGrp="1"/>
          </p:cNvSpPr>
          <p:nvPr>
            <p:ph type="title"/>
          </p:nvPr>
        </p:nvSpPr>
        <p:spPr/>
        <p:txBody>
          <a:bodyPr>
            <a:normAutofit/>
          </a:bodyPr>
          <a:lstStyle/>
          <a:p>
            <a:r>
              <a:rPr lang="en-GB" altLang="zh-CN" sz="2800" b="1" dirty="0">
                <a:latin typeface="Arial" panose="020B0604020202020204" pitchFamily="34" charset="0"/>
                <a:cs typeface="Arial" panose="020B0604020202020204" pitchFamily="34" charset="0"/>
              </a:rPr>
              <a:t>Manipulating Data – Join Types</a:t>
            </a:r>
            <a:endParaRPr lang="zh-CN" altLang="en-US" sz="2800" b="1" dirty="0">
              <a:latin typeface="Arial" panose="020B0604020202020204" pitchFamily="34" charset="0"/>
              <a:cs typeface="Arial" panose="020B0604020202020204" pitchFamily="34" charset="0"/>
            </a:endParaRPr>
          </a:p>
        </p:txBody>
      </p:sp>
      <p:sp>
        <p:nvSpPr>
          <p:cNvPr id="3" name="内容占位符 2">
            <a:extLst>
              <a:ext uri="{FF2B5EF4-FFF2-40B4-BE49-F238E27FC236}">
                <a16:creationId xmlns:a16="http://schemas.microsoft.com/office/drawing/2014/main" id="{73D21C86-BD34-49FF-8A20-5D42E1BEFEF4}"/>
              </a:ext>
            </a:extLst>
          </p:cNvPr>
          <p:cNvSpPr>
            <a:spLocks noGrp="1"/>
          </p:cNvSpPr>
          <p:nvPr>
            <p:ph idx="1"/>
          </p:nvPr>
        </p:nvSpPr>
        <p:spPr>
          <a:xfrm>
            <a:off x="335360" y="1378915"/>
            <a:ext cx="10972800" cy="5141168"/>
          </a:xfrm>
        </p:spPr>
        <p:txBody>
          <a:bodyPr>
            <a:normAutofit/>
          </a:bodyPr>
          <a:lstStyle/>
          <a:p>
            <a:r>
              <a:rPr lang="en-US" altLang="zh-CN" sz="2800" dirty="0">
                <a:latin typeface="Arial" panose="020B0604020202020204" pitchFamily="34" charset="0"/>
                <a:cs typeface="Arial" panose="020B0604020202020204" pitchFamily="34" charset="0"/>
              </a:rPr>
              <a:t>A </a:t>
            </a:r>
            <a:r>
              <a:rPr lang="en-US" altLang="zh-CN" sz="2800" b="1" i="1" dirty="0">
                <a:latin typeface="Arial" panose="020B0604020202020204" pitchFamily="34" charset="0"/>
                <a:cs typeface="Arial" panose="020B0604020202020204" pitchFamily="34" charset="0"/>
              </a:rPr>
              <a:t>left join </a:t>
            </a:r>
            <a:r>
              <a:rPr lang="en-US" altLang="zh-CN" sz="2800" dirty="0">
                <a:latin typeface="Arial" panose="020B0604020202020204" pitchFamily="34" charset="0"/>
                <a:cs typeface="Arial" panose="020B0604020202020204" pitchFamily="34" charset="0"/>
              </a:rPr>
              <a:t>includes all rows from </a:t>
            </a:r>
            <a:r>
              <a:rPr lang="en-US" altLang="zh-CN" sz="2800" b="1" i="1" dirty="0">
                <a:latin typeface="Arial" panose="020B0604020202020204" pitchFamily="34" charset="0"/>
                <a:cs typeface="Arial" panose="020B0604020202020204" pitchFamily="34" charset="0"/>
              </a:rPr>
              <a:t>the left table.</a:t>
            </a:r>
            <a:endParaRPr lang="zh-CN" altLang="en-US" sz="2800" dirty="0">
              <a:latin typeface="Arial" panose="020B0604020202020204" pitchFamily="34" charset="0"/>
              <a:cs typeface="Arial" panose="020B0604020202020204" pitchFamily="34" charset="0"/>
            </a:endParaRPr>
          </a:p>
        </p:txBody>
      </p:sp>
      <p:sp>
        <p:nvSpPr>
          <p:cNvPr id="6" name="椭圆 5">
            <a:extLst>
              <a:ext uri="{FF2B5EF4-FFF2-40B4-BE49-F238E27FC236}">
                <a16:creationId xmlns:a16="http://schemas.microsoft.com/office/drawing/2014/main" id="{2AAAE83F-723A-4A4D-9DCF-199BB4A2C2AD}"/>
              </a:ext>
              <a:ext uri="{C183D7F6-B498-43B3-948B-1728B52AA6E4}">
                <adec:decorative xmlns:adec="http://schemas.microsoft.com/office/drawing/2017/decorative" val="1"/>
              </a:ext>
            </a:extLst>
          </p:cNvPr>
          <p:cNvSpPr/>
          <p:nvPr/>
        </p:nvSpPr>
        <p:spPr>
          <a:xfrm>
            <a:off x="8183880" y="5910943"/>
            <a:ext cx="727517" cy="77070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 descr="Table a is employee payroll table with two columns, employee ID and salary. Table b is employee organisation table with two columns , employee ID and Department. Table 3 is a merged table with three columns , employee ID, salary and Department. It has all four rows that appear in both table A.">
            <a:extLst>
              <a:ext uri="{FF2B5EF4-FFF2-40B4-BE49-F238E27FC236}">
                <a16:creationId xmlns:a16="http://schemas.microsoft.com/office/drawing/2014/main" id="{78DFAB83-CD6B-4327-8CA1-B73822D1E278}"/>
              </a:ext>
            </a:extLst>
          </p:cNvPr>
          <p:cNvGrpSpPr/>
          <p:nvPr/>
        </p:nvGrpSpPr>
        <p:grpSpPr>
          <a:xfrm>
            <a:off x="1118478" y="2013669"/>
            <a:ext cx="7734357" cy="4462495"/>
            <a:chOff x="1118478" y="2013669"/>
            <a:chExt cx="7734357" cy="4462495"/>
          </a:xfrm>
        </p:grpSpPr>
        <p:pic>
          <p:nvPicPr>
            <p:cNvPr id="5" name="图片 4">
              <a:extLst>
                <a:ext uri="{FF2B5EF4-FFF2-40B4-BE49-F238E27FC236}">
                  <a16:creationId xmlns:a16="http://schemas.microsoft.com/office/drawing/2014/main" id="{F5359472-0FB9-4011-A2C8-A255F06B06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8478" y="2013669"/>
              <a:ext cx="7734357" cy="4462495"/>
            </a:xfrm>
            <a:prstGeom prst="rect">
              <a:avLst/>
            </a:prstGeom>
          </p:spPr>
        </p:pic>
        <p:sp>
          <p:nvSpPr>
            <p:cNvPr id="7" name="文本框 6">
              <a:extLst>
                <a:ext uri="{FF2B5EF4-FFF2-40B4-BE49-F238E27FC236}">
                  <a16:creationId xmlns:a16="http://schemas.microsoft.com/office/drawing/2014/main" id="{ABDE280F-1DBE-42C0-B754-0ED1AF34D12E}"/>
                </a:ext>
              </a:extLst>
            </p:cNvPr>
            <p:cNvSpPr txBox="1"/>
            <p:nvPr/>
          </p:nvSpPr>
          <p:spPr>
            <a:xfrm>
              <a:off x="4455617" y="4597630"/>
              <a:ext cx="789251" cy="369332"/>
            </a:xfrm>
            <a:prstGeom prst="rect">
              <a:avLst/>
            </a:prstGeom>
            <a:solidFill>
              <a:schemeClr val="bg1"/>
            </a:solidFill>
            <a:effectLst>
              <a:softEdge rad="88900"/>
            </a:effectLst>
          </p:spPr>
          <p:txBody>
            <a:bodyPr wrap="square" rtlCol="0">
              <a:spAutoFit/>
            </a:bodyPr>
            <a:lstStyle/>
            <a:p>
              <a:r>
                <a:rPr lang="en-US" altLang="zh-CN" dirty="0"/>
                <a:t>92500</a:t>
              </a:r>
              <a:endParaRPr lang="zh-CN" altLang="en-US" dirty="0"/>
            </a:p>
          </p:txBody>
        </p:sp>
      </p:grpSp>
      <p:sp>
        <p:nvSpPr>
          <p:cNvPr id="8" name="矩形 7">
            <a:extLst>
              <a:ext uri="{FF2B5EF4-FFF2-40B4-BE49-F238E27FC236}">
                <a16:creationId xmlns:a16="http://schemas.microsoft.com/office/drawing/2014/main" id="{28C17B4F-289C-4E14-A23B-E0C31052CF9E}"/>
              </a:ext>
              <a:ext uri="{C183D7F6-B498-43B3-948B-1728B52AA6E4}">
                <adec:decorative xmlns:adec="http://schemas.microsoft.com/office/drawing/2017/decorative" val="1"/>
              </a:ext>
            </a:extLst>
          </p:cNvPr>
          <p:cNvSpPr/>
          <p:nvPr/>
        </p:nvSpPr>
        <p:spPr>
          <a:xfrm>
            <a:off x="8414657" y="5789137"/>
            <a:ext cx="973183" cy="6466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66020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F97074-BFE2-4147-9369-F106A791C8FF}"/>
              </a:ext>
            </a:extLst>
          </p:cNvPr>
          <p:cNvSpPr>
            <a:spLocks noGrp="1"/>
          </p:cNvSpPr>
          <p:nvPr>
            <p:ph type="title"/>
          </p:nvPr>
        </p:nvSpPr>
        <p:spPr/>
        <p:txBody>
          <a:bodyPr/>
          <a:lstStyle/>
          <a:p>
            <a:r>
              <a:rPr lang="en-US" altLang="zh-CN" sz="2800" b="1" kern="100" dirty="0">
                <a:effectLst/>
                <a:latin typeface="Arial" panose="020B0604020202020204" pitchFamily="34" charset="0"/>
                <a:ea typeface="等线" panose="02010600030101010101" pitchFamily="2" charset="-122"/>
                <a:cs typeface="Arial" panose="020B0604020202020204" pitchFamily="34" charset="0"/>
              </a:rPr>
              <a:t>Difficulties of Integrating Data</a:t>
            </a:r>
            <a:endParaRPr lang="zh-CN" altLang="en-US" b="1" dirty="0">
              <a:latin typeface="Arial" panose="020B0604020202020204" pitchFamily="34" charset="0"/>
              <a:cs typeface="Arial" panose="020B0604020202020204" pitchFamily="34" charset="0"/>
            </a:endParaRPr>
          </a:p>
        </p:txBody>
      </p:sp>
      <p:sp>
        <p:nvSpPr>
          <p:cNvPr id="3" name="内容占位符 2">
            <a:extLst>
              <a:ext uri="{FF2B5EF4-FFF2-40B4-BE49-F238E27FC236}">
                <a16:creationId xmlns:a16="http://schemas.microsoft.com/office/drawing/2014/main" id="{917713D6-8FB2-49A0-940B-BE0C22B041BD}"/>
              </a:ext>
            </a:extLst>
          </p:cNvPr>
          <p:cNvSpPr>
            <a:spLocks noGrp="1"/>
          </p:cNvSpPr>
          <p:nvPr>
            <p:ph idx="1"/>
          </p:nvPr>
        </p:nvSpPr>
        <p:spPr>
          <a:xfrm>
            <a:off x="609600" y="1403648"/>
            <a:ext cx="10624457" cy="5141168"/>
          </a:xfrm>
        </p:spPr>
        <p:txBody>
          <a:bodyPr>
            <a:normAutofit/>
          </a:bodyPr>
          <a:lstStyle/>
          <a:p>
            <a:pPr algn="just"/>
            <a:r>
              <a:rPr lang="en-US" altLang="zh-CN" sz="2400" b="1" kern="100" dirty="0">
                <a:effectLst/>
                <a:latin typeface="Arial" panose="020B0604020202020204" pitchFamily="34" charset="0"/>
                <a:ea typeface="等线" panose="02010600030101010101" pitchFamily="2" charset="-122"/>
                <a:cs typeface="Arial" panose="020B0604020202020204" pitchFamily="34" charset="0"/>
              </a:rPr>
              <a:t>Database heterogeneity</a:t>
            </a:r>
          </a:p>
          <a:p>
            <a:pPr algn="just"/>
            <a:r>
              <a:rPr lang="en-US" altLang="zh-CN" sz="2400" kern="100" dirty="0">
                <a:solidFill>
                  <a:srgbClr val="0066FF"/>
                </a:solidFill>
                <a:effectLst/>
                <a:latin typeface="Arial" panose="020B0604020202020204" pitchFamily="34" charset="0"/>
                <a:ea typeface="等线" panose="02010600030101010101" pitchFamily="2" charset="-122"/>
                <a:cs typeface="Arial" panose="020B0604020202020204" pitchFamily="34" charset="0"/>
              </a:rPr>
              <a:t>System Heterogeneity</a:t>
            </a:r>
            <a:r>
              <a:rPr lang="en-US" altLang="zh-CN" sz="2400" kern="100" dirty="0">
                <a:effectLst/>
                <a:latin typeface="Arial" panose="020B0604020202020204" pitchFamily="34" charset="0"/>
                <a:ea typeface="等线" panose="02010600030101010101" pitchFamily="2" charset="-122"/>
                <a:cs typeface="Arial" panose="020B0604020202020204" pitchFamily="34" charset="0"/>
              </a:rPr>
              <a:t>: different operating system, hardware platforms</a:t>
            </a:r>
          </a:p>
          <a:p>
            <a:pPr algn="just"/>
            <a:r>
              <a:rPr lang="en-US" altLang="zh-CN" sz="2400" kern="100" dirty="0">
                <a:solidFill>
                  <a:srgbClr val="0066FF"/>
                </a:solidFill>
                <a:effectLst/>
                <a:latin typeface="Arial" panose="020B0604020202020204" pitchFamily="34" charset="0"/>
                <a:ea typeface="等线" panose="02010600030101010101" pitchFamily="2" charset="-122"/>
                <a:cs typeface="Arial" panose="020B0604020202020204" pitchFamily="34" charset="0"/>
              </a:rPr>
              <a:t>Schematic or Structural Heterogeneity</a:t>
            </a:r>
            <a:r>
              <a:rPr lang="en-US" altLang="zh-CN" sz="2400" kern="100" dirty="0">
                <a:effectLst/>
                <a:latin typeface="Arial" panose="020B0604020202020204" pitchFamily="34" charset="0"/>
                <a:ea typeface="等线" panose="02010600030101010101" pitchFamily="2" charset="-122"/>
                <a:cs typeface="Arial" panose="020B0604020202020204" pitchFamily="34" charset="0"/>
              </a:rPr>
              <a:t>: the native model or structure to store data</a:t>
            </a:r>
          </a:p>
          <a:p>
            <a:pPr algn="just"/>
            <a:endParaRPr lang="en-US" altLang="zh-CN" sz="2400" kern="100" dirty="0">
              <a:latin typeface="Arial" panose="020B0604020202020204" pitchFamily="34" charset="0"/>
              <a:ea typeface="等线" panose="02010600030101010101" pitchFamily="2" charset="-122"/>
              <a:cs typeface="Arial" panose="020B0604020202020204" pitchFamily="34" charset="0"/>
            </a:endParaRPr>
          </a:p>
          <a:p>
            <a:pPr algn="just"/>
            <a:r>
              <a:rPr lang="en-US" altLang="zh-CN" sz="2400" b="1" kern="100" dirty="0">
                <a:latin typeface="Arial" panose="020B0604020202020204" pitchFamily="34" charset="0"/>
                <a:ea typeface="等线" panose="02010600030101010101" pitchFamily="2" charset="-122"/>
                <a:cs typeface="Arial" panose="020B0604020202020204" pitchFamily="34" charset="0"/>
              </a:rPr>
              <a:t>D</a:t>
            </a:r>
            <a:r>
              <a:rPr lang="en-US" altLang="zh-CN" sz="2400" b="1" kern="100" dirty="0">
                <a:effectLst/>
                <a:latin typeface="Arial" panose="020B0604020202020204" pitchFamily="34" charset="0"/>
                <a:ea typeface="等线" panose="02010600030101010101" pitchFamily="2" charset="-122"/>
                <a:cs typeface="Arial" panose="020B0604020202020204" pitchFamily="34" charset="0"/>
              </a:rPr>
              <a:t>ata value conflicts</a:t>
            </a:r>
          </a:p>
          <a:p>
            <a:pPr algn="just"/>
            <a:r>
              <a:rPr lang="en-US" altLang="zh-CN" sz="2400" kern="100" dirty="0">
                <a:effectLst/>
                <a:latin typeface="Arial" panose="020B0604020202020204" pitchFamily="34" charset="0"/>
                <a:ea typeface="等线" panose="02010600030101010101" pitchFamily="2" charset="-122"/>
                <a:cs typeface="Arial" panose="020B0604020202020204" pitchFamily="34" charset="0"/>
              </a:rPr>
              <a:t>E.g., metric vs. British units</a:t>
            </a:r>
          </a:p>
          <a:p>
            <a:pPr algn="just"/>
            <a:endParaRPr lang="en-US" altLang="zh-CN" sz="2400" kern="100" dirty="0">
              <a:latin typeface="Arial" panose="020B0604020202020204" pitchFamily="34" charset="0"/>
              <a:ea typeface="等线" panose="02010600030101010101" pitchFamily="2" charset="-122"/>
              <a:cs typeface="Arial" panose="020B0604020202020204" pitchFamily="34" charset="0"/>
            </a:endParaRPr>
          </a:p>
          <a:p>
            <a:pPr algn="just"/>
            <a:r>
              <a:rPr lang="en-US" altLang="zh-CN" sz="2400" b="1" kern="100" dirty="0">
                <a:effectLst/>
                <a:latin typeface="Arial" panose="020B0604020202020204" pitchFamily="34" charset="0"/>
                <a:ea typeface="等线" panose="02010600030101010101" pitchFamily="2" charset="-122"/>
                <a:cs typeface="Arial" panose="020B0604020202020204" pitchFamily="34" charset="0"/>
              </a:rPr>
              <a:t>Entity identification</a:t>
            </a:r>
          </a:p>
          <a:p>
            <a:pPr algn="just"/>
            <a:r>
              <a:rPr lang="en-US" altLang="zh-CN" sz="2400" kern="100" dirty="0">
                <a:latin typeface="Arial" panose="020B0604020202020204" pitchFamily="34" charset="0"/>
                <a:ea typeface="等线" panose="02010600030101010101" pitchFamily="2" charset="-122"/>
                <a:cs typeface="Arial" panose="020B0604020202020204" pitchFamily="34" charset="0"/>
              </a:rPr>
              <a:t>E</a:t>
            </a:r>
            <a:r>
              <a:rPr lang="en-US" altLang="zh-CN" sz="2400" kern="100" dirty="0">
                <a:effectLst/>
                <a:latin typeface="Arial" panose="020B0604020202020204" pitchFamily="34" charset="0"/>
                <a:ea typeface="等线" panose="02010600030101010101" pitchFamily="2" charset="-122"/>
                <a:cs typeface="Arial" panose="020B0604020202020204" pitchFamily="34" charset="0"/>
              </a:rPr>
              <a:t>.g., Bill Clinton = William Clinton</a:t>
            </a:r>
            <a:endParaRPr lang="zh-CN" altLang="en-US" sz="2400" dirty="0">
              <a:latin typeface="Arial" panose="020B0604020202020204" pitchFamily="34" charset="0"/>
              <a:cs typeface="Arial" panose="020B0604020202020204" pitchFamily="34" charset="0"/>
            </a:endParaRPr>
          </a:p>
        </p:txBody>
      </p:sp>
      <p:pic>
        <p:nvPicPr>
          <p:cNvPr id="2050" name="Picture 2">
            <a:extLst>
              <a:ext uri="{FF2B5EF4-FFF2-40B4-BE49-F238E27FC236}">
                <a16:creationId xmlns:a16="http://schemas.microsoft.com/office/drawing/2014/main" id="{F0B9CE70-2A98-45A3-BC1C-F0CD0B236640}"/>
              </a:ext>
              <a:ext uri="{C183D7F6-B498-43B3-948B-1728B52AA6E4}">
                <adec:decorative xmlns:adec="http://schemas.microsoft.com/office/drawing/2017/decorative" val="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08296" y="3272850"/>
            <a:ext cx="4975785" cy="21815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6544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E9433D-36BC-4269-AF4B-21AD2287D70F}"/>
              </a:ext>
            </a:extLst>
          </p:cNvPr>
          <p:cNvSpPr>
            <a:spLocks noGrp="1"/>
          </p:cNvSpPr>
          <p:nvPr>
            <p:ph type="title"/>
          </p:nvPr>
        </p:nvSpPr>
        <p:spPr/>
        <p:txBody>
          <a:bodyPr>
            <a:normAutofit/>
          </a:bodyPr>
          <a:lstStyle/>
          <a:p>
            <a:r>
              <a:rPr lang="en-US" altLang="zh-CN" sz="2800" b="1" dirty="0">
                <a:latin typeface="Arial" panose="020B0604020202020204" pitchFamily="34" charset="0"/>
                <a:cs typeface="Arial" panose="020B0604020202020204" pitchFamily="34" charset="0"/>
              </a:rPr>
              <a:t>Example – Health Surveillance</a:t>
            </a:r>
            <a:endParaRPr lang="zh-CN" altLang="en-US" sz="2800" b="1" dirty="0">
              <a:latin typeface="Arial" panose="020B0604020202020204" pitchFamily="34" charset="0"/>
              <a:cs typeface="Arial" panose="020B0604020202020204" pitchFamily="34" charset="0"/>
            </a:endParaRPr>
          </a:p>
        </p:txBody>
      </p:sp>
      <p:sp>
        <p:nvSpPr>
          <p:cNvPr id="3" name="内容占位符 2">
            <a:extLst>
              <a:ext uri="{FF2B5EF4-FFF2-40B4-BE49-F238E27FC236}">
                <a16:creationId xmlns:a16="http://schemas.microsoft.com/office/drawing/2014/main" id="{340945CC-9F5B-4ED4-9188-3017AF1CFD0A}"/>
              </a:ext>
            </a:extLst>
          </p:cNvPr>
          <p:cNvSpPr>
            <a:spLocks noGrp="1"/>
          </p:cNvSpPr>
          <p:nvPr>
            <p:ph idx="1"/>
          </p:nvPr>
        </p:nvSpPr>
        <p:spPr>
          <a:xfrm>
            <a:off x="402785" y="3736842"/>
            <a:ext cx="10972800" cy="2741164"/>
          </a:xfrm>
        </p:spPr>
        <p:txBody>
          <a:bodyPr>
            <a:normAutofit/>
          </a:bodyPr>
          <a:lstStyle/>
          <a:p>
            <a:endParaRPr lang="en-GB" altLang="zh-CN" sz="2800" kern="100" dirty="0">
              <a:latin typeface="Arial" panose="020B0604020202020204" pitchFamily="34" charset="0"/>
              <a:ea typeface="等线" panose="02010600030101010101" pitchFamily="2" charset="-122"/>
              <a:cs typeface="Arial" panose="020B0604020202020204" pitchFamily="34" charset="0"/>
            </a:endParaRPr>
          </a:p>
          <a:p>
            <a:r>
              <a:rPr lang="en-GB" altLang="zh-CN" sz="2800" kern="100" dirty="0">
                <a:latin typeface="Arial" panose="020B0604020202020204" pitchFamily="34" charset="0"/>
                <a:ea typeface="等线" panose="02010600030101010101" pitchFamily="2" charset="-122"/>
                <a:cs typeface="Arial" panose="020B0604020202020204" pitchFamily="34" charset="0"/>
              </a:rPr>
              <a:t>Various</a:t>
            </a:r>
            <a:r>
              <a:rPr lang="en-GB" altLang="zh-CN" sz="2800" kern="100" dirty="0">
                <a:effectLst/>
                <a:latin typeface="Arial" panose="020B0604020202020204" pitchFamily="34" charset="0"/>
                <a:ea typeface="等线" panose="02010600030101010101" pitchFamily="2" charset="-122"/>
                <a:cs typeface="Arial" panose="020B0604020202020204" pitchFamily="34" charset="0"/>
              </a:rPr>
              <a:t> databases </a:t>
            </a:r>
          </a:p>
          <a:p>
            <a:r>
              <a:rPr lang="en-GB" altLang="zh-CN" sz="2800" kern="100" dirty="0">
                <a:effectLst/>
                <a:latin typeface="Arial" panose="020B0604020202020204" pitchFamily="34" charset="0"/>
                <a:ea typeface="等线" panose="02010600030101010101" pitchFamily="2" charset="-122"/>
                <a:cs typeface="Arial" panose="020B0604020202020204" pitchFamily="34" charset="0"/>
              </a:rPr>
              <a:t>Many millions of records</a:t>
            </a:r>
            <a:endParaRPr lang="en-US" altLang="zh-CN" sz="2800" kern="100" dirty="0">
              <a:latin typeface="Arial" panose="020B0604020202020204" pitchFamily="34" charset="0"/>
              <a:ea typeface="等线" panose="02010600030101010101" pitchFamily="2" charset="-122"/>
              <a:cs typeface="Arial" panose="020B0604020202020204" pitchFamily="34" charset="0"/>
            </a:endParaRPr>
          </a:p>
          <a:p>
            <a:r>
              <a:rPr lang="en-GB" altLang="zh-CN" sz="2800" kern="100" dirty="0">
                <a:effectLst/>
                <a:latin typeface="Arial" panose="020B0604020202020204" pitchFamily="34" charset="0"/>
                <a:ea typeface="等线" panose="02010600030101010101" pitchFamily="2" charset="-122"/>
                <a:cs typeface="Arial" panose="020B0604020202020204" pitchFamily="34" charset="0"/>
              </a:rPr>
              <a:t>Privacy and confidentiality concerns</a:t>
            </a:r>
            <a:endParaRPr lang="zh-CN" altLang="en-US" sz="2800" dirty="0">
              <a:latin typeface="Arial" panose="020B0604020202020204" pitchFamily="34" charset="0"/>
              <a:cs typeface="Arial" panose="020B0604020202020204" pitchFamily="34" charset="0"/>
            </a:endParaRPr>
          </a:p>
        </p:txBody>
      </p:sp>
      <p:pic>
        <p:nvPicPr>
          <p:cNvPr id="5" name="图片 4">
            <a:extLst>
              <a:ext uri="{FF2B5EF4-FFF2-40B4-BE49-F238E27FC236}">
                <a16:creationId xmlns:a16="http://schemas.microsoft.com/office/drawing/2014/main" id="{52A56C91-A8DA-4C82-9A47-C36842A35D8F}"/>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02532" y="2000407"/>
            <a:ext cx="4458582" cy="2673879"/>
          </a:xfrm>
          <a:prstGeom prst="rect">
            <a:avLst/>
          </a:prstGeom>
        </p:spPr>
      </p:pic>
      <p:sp>
        <p:nvSpPr>
          <p:cNvPr id="6" name="内容占位符 2">
            <a:extLst>
              <a:ext uri="{FF2B5EF4-FFF2-40B4-BE49-F238E27FC236}">
                <a16:creationId xmlns:a16="http://schemas.microsoft.com/office/drawing/2014/main" id="{9305BF5A-2E41-487B-9653-1D711C0BE77F}"/>
              </a:ext>
            </a:extLst>
          </p:cNvPr>
          <p:cNvSpPr txBox="1">
            <a:spLocks/>
          </p:cNvSpPr>
          <p:nvPr/>
        </p:nvSpPr>
        <p:spPr>
          <a:xfrm>
            <a:off x="402785" y="1855344"/>
            <a:ext cx="5241012" cy="1143000"/>
          </a:xfrm>
          <a:prstGeom prst="rect">
            <a:avLst/>
          </a:prstGeom>
        </p:spPr>
        <p:txBody>
          <a:bodyPr vert="horz" lIns="91440" tIns="45720" rIns="91440" bIns="45720" rtlCol="0">
            <a:noAutofit/>
          </a:bodyPr>
          <a:lstStyle>
            <a:lvl1pPr marL="257175" indent="-257175" algn="l" defTabSz="685800" rtl="0" eaLnBrk="1" latinLnBrk="0" hangingPunct="1">
              <a:spcBef>
                <a:spcPct val="20000"/>
              </a:spcBef>
              <a:buFont typeface="Arial" pitchFamily="34" charset="0"/>
              <a:buChar char="•"/>
              <a:defRPr sz="1800" kern="1200" baseline="0">
                <a:solidFill>
                  <a:schemeClr val="tx1"/>
                </a:solidFill>
                <a:latin typeface="Arial" panose="020B0604020202020204" pitchFamily="34" charset="0"/>
                <a:ea typeface="+mn-ea"/>
                <a:cs typeface="+mn-cs"/>
              </a:defRPr>
            </a:lvl1pPr>
            <a:lvl2pPr marL="557213" indent="-214313" algn="l" defTabSz="685800" rtl="0" eaLnBrk="1" latinLnBrk="0" hangingPunct="1">
              <a:spcBef>
                <a:spcPct val="20000"/>
              </a:spcBef>
              <a:buFont typeface="Arial" pitchFamily="34" charset="0"/>
              <a:buChar char="•"/>
              <a:defRPr sz="1500" kern="1200" baseline="0">
                <a:solidFill>
                  <a:schemeClr val="tx1"/>
                </a:solidFill>
                <a:latin typeface="Arial" panose="020B0604020202020204" pitchFamily="34" charset="0"/>
                <a:ea typeface="+mn-ea"/>
                <a:cs typeface="+mn-cs"/>
              </a:defRPr>
            </a:lvl2pPr>
            <a:lvl3pPr marL="942975" indent="-257175" algn="l" defTabSz="685800" rtl="0" eaLnBrk="1" latinLnBrk="0" hangingPunct="1">
              <a:spcBef>
                <a:spcPct val="20000"/>
              </a:spcBef>
              <a:buFont typeface="Arial" pitchFamily="34" charset="0"/>
              <a:buChar char="•"/>
              <a:defRPr sz="1350" kern="1200" baseline="0">
                <a:solidFill>
                  <a:schemeClr val="tx1"/>
                </a:solidFill>
                <a:latin typeface="Arial" panose="020B0604020202020204" pitchFamily="34" charset="0"/>
                <a:ea typeface="+mn-ea"/>
                <a:cs typeface="+mn-cs"/>
              </a:defRPr>
            </a:lvl3pPr>
            <a:lvl4pPr marL="1200150" indent="-171450" algn="l" defTabSz="685800" rtl="0" eaLnBrk="1" latinLnBrk="0" hangingPunct="1">
              <a:spcBef>
                <a:spcPct val="20000"/>
              </a:spcBef>
              <a:buFont typeface="Arial" pitchFamily="34" charset="0"/>
              <a:buChar char="–"/>
              <a:defRPr sz="1500" kern="1200">
                <a:solidFill>
                  <a:schemeClr val="tx1"/>
                </a:solidFill>
                <a:latin typeface="Arial" panose="020B0604020202020204" pitchFamily="34" charset="0"/>
                <a:ea typeface="+mn-ea"/>
                <a:cs typeface="+mn-cs"/>
              </a:defRPr>
            </a:lvl4pPr>
            <a:lvl5pPr marL="1543050" indent="-171450" algn="l" defTabSz="685800" rtl="0" eaLnBrk="1" latinLnBrk="0" hangingPunct="1">
              <a:spcBef>
                <a:spcPct val="20000"/>
              </a:spcBef>
              <a:buFont typeface="Arial" pitchFamily="34" charset="0"/>
              <a:buChar char="»"/>
              <a:defRPr sz="1500" kern="1200">
                <a:solidFill>
                  <a:schemeClr val="tx1"/>
                </a:solidFill>
                <a:latin typeface="Arial" panose="020B0604020202020204" pitchFamily="34" charset="0"/>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n-US" altLang="zh-CN" sz="2800" kern="100" dirty="0">
                <a:ea typeface="等线" panose="02010600030101010101" pitchFamily="2" charset="-122"/>
                <a:cs typeface="Arial" panose="020B0604020202020204" pitchFamily="34" charset="0"/>
              </a:rPr>
              <a:t>Preventing the outbreak of epidemics requires monitoring of occurrences of unusual patterns of symptoms (in real time!)</a:t>
            </a:r>
            <a:endParaRPr lang="zh-CN" altLang="en-US" sz="2800" dirty="0">
              <a:cs typeface="Arial" panose="020B0604020202020204" pitchFamily="34" charset="0"/>
            </a:endParaRPr>
          </a:p>
        </p:txBody>
      </p:sp>
    </p:spTree>
    <p:extLst>
      <p:ext uri="{BB962C8B-B14F-4D97-AF65-F5344CB8AC3E}">
        <p14:creationId xmlns:p14="http://schemas.microsoft.com/office/powerpoint/2010/main" val="14428103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2FD2E29-BBA1-460F-8E3B-5B4A9A1A86D5}"/>
              </a:ext>
            </a:extLst>
          </p:cNvPr>
          <p:cNvSpPr>
            <a:spLocks noGrp="1"/>
          </p:cNvSpPr>
          <p:nvPr>
            <p:ph type="title"/>
          </p:nvPr>
        </p:nvSpPr>
        <p:spPr>
          <a:xfrm>
            <a:off x="436960" y="179189"/>
            <a:ext cx="10972800" cy="1143000"/>
          </a:xfrm>
        </p:spPr>
        <p:txBody>
          <a:bodyPr>
            <a:normAutofit/>
          </a:bodyPr>
          <a:lstStyle/>
          <a:p>
            <a:r>
              <a:rPr lang="en-US" altLang="zh-CN" sz="2800" b="1" dirty="0">
                <a:latin typeface="Arial" panose="020B0604020202020204" pitchFamily="34" charset="0"/>
                <a:cs typeface="Arial" panose="020B0604020202020204" pitchFamily="34" charset="0"/>
              </a:rPr>
              <a:t>Linking Data</a:t>
            </a:r>
            <a:endParaRPr lang="zh-CN" altLang="en-US" sz="2800" b="1" dirty="0">
              <a:latin typeface="Arial" panose="020B0604020202020204" pitchFamily="34" charset="0"/>
              <a:cs typeface="Arial" panose="020B0604020202020204" pitchFamily="34" charset="0"/>
            </a:endParaRPr>
          </a:p>
        </p:txBody>
      </p:sp>
      <p:sp>
        <p:nvSpPr>
          <p:cNvPr id="3" name="内容占位符 2">
            <a:extLst>
              <a:ext uri="{FF2B5EF4-FFF2-40B4-BE49-F238E27FC236}">
                <a16:creationId xmlns:a16="http://schemas.microsoft.com/office/drawing/2014/main" id="{EB1987CC-08C7-4878-B621-10586768BA30}"/>
              </a:ext>
            </a:extLst>
          </p:cNvPr>
          <p:cNvSpPr>
            <a:spLocks noGrp="1"/>
          </p:cNvSpPr>
          <p:nvPr>
            <p:ph idx="1"/>
          </p:nvPr>
        </p:nvSpPr>
        <p:spPr>
          <a:xfrm>
            <a:off x="504587" y="1252841"/>
            <a:ext cx="10972800" cy="5141168"/>
          </a:xfrm>
        </p:spPr>
        <p:txBody>
          <a:bodyPr>
            <a:normAutofit/>
          </a:bodyPr>
          <a:lstStyle/>
          <a:p>
            <a:r>
              <a:rPr lang="en-US" altLang="zh-CN" sz="2800" b="1" dirty="0">
                <a:solidFill>
                  <a:srgbClr val="0066FF"/>
                </a:solidFill>
                <a:latin typeface="Arial" panose="020B0604020202020204" pitchFamily="34" charset="0"/>
                <a:cs typeface="Arial" panose="020B0604020202020204" pitchFamily="34" charset="0"/>
              </a:rPr>
              <a:t>Data linkage </a:t>
            </a:r>
            <a:r>
              <a:rPr lang="en-US" altLang="zh-CN" sz="2800" dirty="0">
                <a:latin typeface="Arial" panose="020B0604020202020204" pitchFamily="34" charset="0"/>
                <a:cs typeface="Arial" panose="020B0604020202020204" pitchFamily="34" charset="0"/>
              </a:rPr>
              <a:t>is the process of bringing together information from two different records that are believed to belong to the same entity based on matching variables. </a:t>
            </a:r>
          </a:p>
          <a:p>
            <a:r>
              <a:rPr lang="en-US" altLang="zh-CN" sz="2800" dirty="0">
                <a:latin typeface="Arial" panose="020B0604020202020204" pitchFamily="34" charset="0"/>
                <a:cs typeface="Arial" panose="020B0604020202020204" pitchFamily="34" charset="0"/>
              </a:rPr>
              <a:t>Challenging if errors exists in the key variables</a:t>
            </a:r>
            <a:endParaRPr lang="zh-CN" altLang="en-US" sz="2800" dirty="0">
              <a:latin typeface="Arial" panose="020B0604020202020204" pitchFamily="34" charset="0"/>
              <a:cs typeface="Arial" panose="020B0604020202020204" pitchFamily="34" charset="0"/>
            </a:endParaRPr>
          </a:p>
        </p:txBody>
      </p:sp>
      <p:pic>
        <p:nvPicPr>
          <p:cNvPr id="1026" name="Picture 2">
            <a:extLst>
              <a:ext uri="{FF2B5EF4-FFF2-40B4-BE49-F238E27FC236}">
                <a16:creationId xmlns:a16="http://schemas.microsoft.com/office/drawing/2014/main" id="{0DCA1568-B1D3-4711-832D-F04AB0422A8E}"/>
              </a:ext>
              <a:ext uri="{C183D7F6-B498-43B3-948B-1728B52AA6E4}">
                <adec:decorative xmlns:adec="http://schemas.microsoft.com/office/drawing/2017/decorative" val="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68317" y="3743176"/>
            <a:ext cx="5436741" cy="26508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8054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87AF97-EE71-4B2B-896B-87B170743B34}"/>
              </a:ext>
            </a:extLst>
          </p:cNvPr>
          <p:cNvSpPr>
            <a:spLocks noGrp="1"/>
          </p:cNvSpPr>
          <p:nvPr>
            <p:ph type="title"/>
          </p:nvPr>
        </p:nvSpPr>
        <p:spPr/>
        <p:txBody>
          <a:bodyPr>
            <a:normAutofit/>
          </a:bodyPr>
          <a:lstStyle/>
          <a:p>
            <a:r>
              <a:rPr lang="en-US" altLang="zh-CN" sz="2800" b="1" dirty="0">
                <a:latin typeface="Arial" panose="020B0604020202020204" pitchFamily="34" charset="0"/>
                <a:cs typeface="Arial" panose="020B0604020202020204" pitchFamily="34" charset="0"/>
              </a:rPr>
              <a:t>Linking Data </a:t>
            </a:r>
            <a:endParaRPr lang="zh-CN" altLang="en-US" sz="2800" b="1" dirty="0">
              <a:latin typeface="Arial" panose="020B0604020202020204" pitchFamily="34" charset="0"/>
              <a:cs typeface="Arial" panose="020B0604020202020204" pitchFamily="34" charset="0"/>
            </a:endParaRPr>
          </a:p>
        </p:txBody>
      </p:sp>
      <p:sp>
        <p:nvSpPr>
          <p:cNvPr id="3" name="内容占位符 2">
            <a:extLst>
              <a:ext uri="{FF2B5EF4-FFF2-40B4-BE49-F238E27FC236}">
                <a16:creationId xmlns:a16="http://schemas.microsoft.com/office/drawing/2014/main" id="{C3DB4E08-76D6-4751-8DE2-1A279FC81FB1}"/>
              </a:ext>
            </a:extLst>
          </p:cNvPr>
          <p:cNvSpPr>
            <a:spLocks noGrp="1"/>
          </p:cNvSpPr>
          <p:nvPr>
            <p:ph idx="1"/>
          </p:nvPr>
        </p:nvSpPr>
        <p:spPr/>
        <p:txBody>
          <a:bodyPr>
            <a:normAutofit/>
          </a:bodyPr>
          <a:lstStyle/>
          <a:p>
            <a:r>
              <a:rPr lang="en-US" altLang="zh-CN" sz="2800" b="1" dirty="0">
                <a:latin typeface="Arial" panose="020B0604020202020204" pitchFamily="34" charset="0"/>
                <a:cs typeface="Arial" panose="020B0604020202020204" pitchFamily="34" charset="0"/>
              </a:rPr>
              <a:t>Deterministic linkage</a:t>
            </a:r>
          </a:p>
          <a:p>
            <a:r>
              <a:rPr lang="en-US" altLang="zh-CN" sz="2800" dirty="0">
                <a:latin typeface="Arial" panose="020B0604020202020204" pitchFamily="34" charset="0"/>
                <a:cs typeface="Arial" panose="020B0604020202020204" pitchFamily="34" charset="0"/>
              </a:rPr>
              <a:t>Agree exactly on the key, e.g. ID number</a:t>
            </a:r>
          </a:p>
          <a:p>
            <a:endParaRPr lang="en-US" altLang="zh-CN" sz="2800" dirty="0">
              <a:latin typeface="Arial" panose="020B0604020202020204" pitchFamily="34" charset="0"/>
              <a:cs typeface="Arial" panose="020B0604020202020204" pitchFamily="34" charset="0"/>
            </a:endParaRPr>
          </a:p>
          <a:p>
            <a:r>
              <a:rPr lang="en-US" altLang="zh-CN" sz="2800" b="1" dirty="0">
                <a:latin typeface="Arial" panose="020B0604020202020204" pitchFamily="34" charset="0"/>
                <a:cs typeface="Arial" panose="020B0604020202020204" pitchFamily="34" charset="0"/>
              </a:rPr>
              <a:t>Probabilistic linkage</a:t>
            </a:r>
          </a:p>
          <a:p>
            <a:r>
              <a:rPr lang="en-US" altLang="zh-CN" sz="2800" dirty="0">
                <a:latin typeface="Arial" panose="020B0604020202020204" pitchFamily="34" charset="0"/>
                <a:cs typeface="Arial" panose="020B0604020202020204" pitchFamily="34" charset="0"/>
              </a:rPr>
              <a:t>Frequency analysis of data values.</a:t>
            </a:r>
          </a:p>
          <a:p>
            <a:pPr marL="0" indent="0">
              <a:buNone/>
            </a:pPr>
            <a:r>
              <a:rPr lang="en-US" altLang="zh-CN" sz="2800" dirty="0">
                <a:latin typeface="Arial" panose="020B0604020202020204" pitchFamily="34" charset="0"/>
                <a:cs typeface="Arial" panose="020B0604020202020204" pitchFamily="34" charset="0"/>
              </a:rPr>
              <a:t>	</a:t>
            </a:r>
            <a:endParaRPr lang="zh-CN" altLang="en-US" sz="2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983050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2FD2E29-BBA1-460F-8E3B-5B4A9A1A86D5}"/>
              </a:ext>
            </a:extLst>
          </p:cNvPr>
          <p:cNvSpPr>
            <a:spLocks noGrp="1"/>
          </p:cNvSpPr>
          <p:nvPr>
            <p:ph type="title"/>
          </p:nvPr>
        </p:nvSpPr>
        <p:spPr>
          <a:xfrm>
            <a:off x="436960" y="179189"/>
            <a:ext cx="10972800" cy="1143000"/>
          </a:xfrm>
        </p:spPr>
        <p:txBody>
          <a:bodyPr>
            <a:normAutofit/>
          </a:bodyPr>
          <a:lstStyle/>
          <a:p>
            <a:r>
              <a:rPr lang="en-US" altLang="zh-CN" sz="2800" b="1" dirty="0">
                <a:latin typeface="Arial" panose="020B0604020202020204" pitchFamily="34" charset="0"/>
                <a:cs typeface="Arial" panose="020B0604020202020204" pitchFamily="34" charset="0"/>
              </a:rPr>
              <a:t>Linking Data</a:t>
            </a:r>
            <a:endParaRPr lang="zh-CN" altLang="en-US" sz="2800" b="1" dirty="0">
              <a:latin typeface="Arial" panose="020B0604020202020204" pitchFamily="34" charset="0"/>
              <a:cs typeface="Arial" panose="020B0604020202020204" pitchFamily="34" charset="0"/>
            </a:endParaRPr>
          </a:p>
        </p:txBody>
      </p:sp>
      <p:sp>
        <p:nvSpPr>
          <p:cNvPr id="3" name="内容占位符 2">
            <a:extLst>
              <a:ext uri="{FF2B5EF4-FFF2-40B4-BE49-F238E27FC236}">
                <a16:creationId xmlns:a16="http://schemas.microsoft.com/office/drawing/2014/main" id="{EB1987CC-08C7-4878-B621-10586768BA30}"/>
              </a:ext>
            </a:extLst>
          </p:cNvPr>
          <p:cNvSpPr>
            <a:spLocks noGrp="1"/>
          </p:cNvSpPr>
          <p:nvPr>
            <p:ph idx="1"/>
          </p:nvPr>
        </p:nvSpPr>
        <p:spPr>
          <a:xfrm>
            <a:off x="504587" y="1252841"/>
            <a:ext cx="10972800" cy="5141168"/>
          </a:xfrm>
        </p:spPr>
        <p:txBody>
          <a:bodyPr>
            <a:normAutofit/>
          </a:bodyPr>
          <a:lstStyle/>
          <a:p>
            <a:endParaRPr lang="zh-CN" altLang="en-US" sz="2400" dirty="0"/>
          </a:p>
        </p:txBody>
      </p:sp>
      <p:pic>
        <p:nvPicPr>
          <p:cNvPr id="5" name="图片 4" descr="Which of these records represent the same person? There are two table, both with column ssn , name, DOB, sex, ZIP. Table A include four rows and Table 2 include two rows that refers to the same people in table A. ">
            <a:extLst>
              <a:ext uri="{FF2B5EF4-FFF2-40B4-BE49-F238E27FC236}">
                <a16:creationId xmlns:a16="http://schemas.microsoft.com/office/drawing/2014/main" id="{A1593548-2621-4889-B9A4-D965E5054B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6960" y="1180731"/>
            <a:ext cx="10788540" cy="4640074"/>
          </a:xfrm>
          <a:prstGeom prst="rect">
            <a:avLst/>
          </a:prstGeom>
        </p:spPr>
      </p:pic>
    </p:spTree>
    <p:extLst>
      <p:ext uri="{BB962C8B-B14F-4D97-AF65-F5344CB8AC3E}">
        <p14:creationId xmlns:p14="http://schemas.microsoft.com/office/powerpoint/2010/main" val="2593924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E59C6D-3406-481D-B6E9-265CA707EF7E}"/>
              </a:ext>
            </a:extLst>
          </p:cNvPr>
          <p:cNvSpPr>
            <a:spLocks noGrp="1"/>
          </p:cNvSpPr>
          <p:nvPr>
            <p:ph type="title"/>
          </p:nvPr>
        </p:nvSpPr>
        <p:spPr>
          <a:xfrm>
            <a:off x="748960" y="388166"/>
            <a:ext cx="10972800" cy="1143000"/>
          </a:xfrm>
        </p:spPr>
        <p:txBody>
          <a:bodyPr>
            <a:normAutofit/>
          </a:bodyPr>
          <a:lstStyle/>
          <a:p>
            <a:r>
              <a:rPr lang="en-US" altLang="zh-CN" sz="3200" b="1" dirty="0">
                <a:latin typeface="Arial" panose="020B0604020202020204" pitchFamily="34" charset="0"/>
                <a:cs typeface="Arial" panose="020B0604020202020204" pitchFamily="34" charset="0"/>
              </a:rPr>
              <a:t>Enriching Data</a:t>
            </a:r>
            <a:endParaRPr lang="zh-CN" altLang="en-US" sz="3200" b="1" dirty="0">
              <a:latin typeface="Arial" panose="020B0604020202020204" pitchFamily="34" charset="0"/>
              <a:cs typeface="Arial" panose="020B0604020202020204" pitchFamily="34" charset="0"/>
            </a:endParaRPr>
          </a:p>
        </p:txBody>
      </p:sp>
      <p:pic>
        <p:nvPicPr>
          <p:cNvPr id="1028" name="Picture 4" descr="Data Enrichment - Enrich Your Data Easily. It depicts that the stones become diamonds after data enrichment ">
            <a:extLst>
              <a:ext uri="{FF2B5EF4-FFF2-40B4-BE49-F238E27FC236}">
                <a16:creationId xmlns:a16="http://schemas.microsoft.com/office/drawing/2014/main" id="{29901BCF-EF79-4232-AABB-2BF3982933B9}"/>
              </a:ext>
              <a:ext uri="{C183D7F6-B498-43B3-948B-1728B52AA6E4}">
                <adec:decorative xmlns:adec="http://schemas.microsoft.com/office/drawing/2017/decorative" val="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7022" y="2041473"/>
            <a:ext cx="4955454" cy="2775054"/>
          </a:xfrm>
          <a:prstGeom prst="rect">
            <a:avLst/>
          </a:prstGeom>
          <a:noFill/>
          <a:extLst>
            <a:ext uri="{909E8E84-426E-40DD-AFC4-6F175D3DCCD1}">
              <a14:hiddenFill xmlns:a14="http://schemas.microsoft.com/office/drawing/2010/main">
                <a:solidFill>
                  <a:srgbClr val="FFFFFF"/>
                </a:solidFill>
              </a14:hiddenFill>
            </a:ext>
          </a:extLst>
        </p:spPr>
      </p:pic>
      <p:sp>
        <p:nvSpPr>
          <p:cNvPr id="3" name="内容占位符 2">
            <a:extLst>
              <a:ext uri="{FF2B5EF4-FFF2-40B4-BE49-F238E27FC236}">
                <a16:creationId xmlns:a16="http://schemas.microsoft.com/office/drawing/2014/main" id="{751DF6E8-1198-46CD-ADA2-37C59560A4BC}"/>
              </a:ext>
            </a:extLst>
          </p:cNvPr>
          <p:cNvSpPr>
            <a:spLocks noGrp="1"/>
          </p:cNvSpPr>
          <p:nvPr>
            <p:ph idx="1"/>
          </p:nvPr>
        </p:nvSpPr>
        <p:spPr>
          <a:xfrm>
            <a:off x="6095999" y="1328666"/>
            <a:ext cx="5347041" cy="5141168"/>
          </a:xfrm>
        </p:spPr>
        <p:txBody>
          <a:bodyPr>
            <a:normAutofit/>
          </a:bodyPr>
          <a:lstStyle/>
          <a:p>
            <a:r>
              <a:rPr lang="en-US" altLang="zh-CN" sz="2800" dirty="0">
                <a:latin typeface="Arial" panose="020B0604020202020204" pitchFamily="34" charset="0"/>
                <a:cs typeface="Arial" panose="020B0604020202020204" pitchFamily="34" charset="0"/>
              </a:rPr>
              <a:t>Data enrichment: the process of introducing more data</a:t>
            </a:r>
          </a:p>
          <a:p>
            <a:r>
              <a:rPr lang="en-US" altLang="zh-CN" sz="2800" dirty="0">
                <a:latin typeface="Arial" panose="020B0604020202020204" pitchFamily="34" charset="0"/>
                <a:cs typeface="Arial" panose="020B0604020202020204" pitchFamily="34" charset="0"/>
              </a:rPr>
              <a:t>Disparate data from other internal sources or third-party data from external sources</a:t>
            </a:r>
          </a:p>
          <a:p>
            <a:endParaRPr lang="en-US" altLang="zh-CN" sz="2800" dirty="0">
              <a:latin typeface="Arial" panose="020B0604020202020204" pitchFamily="34" charset="0"/>
              <a:cs typeface="Arial" panose="020B0604020202020204" pitchFamily="34" charset="0"/>
            </a:endParaRPr>
          </a:p>
          <a:p>
            <a:r>
              <a:rPr lang="en-US" altLang="zh-CN" sz="2800" dirty="0">
                <a:latin typeface="Arial" panose="020B0604020202020204" pitchFamily="34" charset="0"/>
                <a:cs typeface="Arial" panose="020B0604020202020204" pitchFamily="34" charset="0"/>
              </a:rPr>
              <a:t>Provide contextualization with additional data </a:t>
            </a:r>
          </a:p>
          <a:p>
            <a:r>
              <a:rPr lang="en-US" altLang="zh-CN" sz="2800" dirty="0">
                <a:latin typeface="Arial" panose="020B0604020202020204" pitchFamily="34" charset="0"/>
                <a:cs typeface="Arial" panose="020B0604020202020204" pitchFamily="34" charset="0"/>
              </a:rPr>
              <a:t>Help enrich or validate the data</a:t>
            </a:r>
          </a:p>
          <a:p>
            <a:endParaRPr lang="zh-CN" altLang="en-US" sz="2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79168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r>
              <a:rPr lang="en-GB" sz="2800" b="1" dirty="0">
                <a:latin typeface="Arial" panose="020B0604020202020204" pitchFamily="34" charset="0"/>
                <a:cs typeface="Arial" panose="020B0604020202020204" pitchFamily="34" charset="0"/>
              </a:rPr>
              <a:t>Acknowledgement </a:t>
            </a:r>
          </a:p>
        </p:txBody>
      </p:sp>
      <p:sp>
        <p:nvSpPr>
          <p:cNvPr id="2" name="AutoShape 2" descr="https://previews.dropbox.com/p/thumb/AAuhdJQz4jy1PUYX6InFvemDKtJtd6aWxR240KBKfj_tGkR6ga93VzFTtuOsu3d1uYGRCurMzxPnIUvD2px0tnYK-387KvvZWPb6xM-RTa1ZmeuYot6ZlW8p0nysJDnznEykd2B9MUWjbMtINghNl7YN6A7dtGiOa9SCBUCYLzNmnnfB_pCN31k8sI0SQXA2tN_-rMtTIQyIUZaWkO0VzOT7AY2SuKSZcw7D-wPUmidVJ6HXwdNBh8jztYJWrE7F7T1O6Q57lhpR-kj9Vj2yAb71mPfmpTlp4QEFPwYfAVU7lDBkOe2DAX-OLRrnCORFl1GuN-VRuwLw0ijuvaOnfoIdoc6EsxhNjqwHNPMYYTH-nw/p.jpeg?fv_content=true&amp;size_mode=5"/>
          <p:cNvSpPr>
            <a:spLocks noChangeAspect="1" noChangeArrowheads="1"/>
          </p:cNvSpPr>
          <p:nvPr/>
        </p:nvSpPr>
        <p:spPr bwMode="auto">
          <a:xfrm>
            <a:off x="1679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4" name="Content Placeholder 8">
            <a:extLst>
              <a:ext uri="{FF2B5EF4-FFF2-40B4-BE49-F238E27FC236}">
                <a16:creationId xmlns:a16="http://schemas.microsoft.com/office/drawing/2014/main" id="{B7AF44CB-006F-485B-A554-1EC2FA79B641}"/>
              </a:ext>
            </a:extLst>
          </p:cNvPr>
          <p:cNvSpPr txBox="1">
            <a:spLocks/>
          </p:cNvSpPr>
          <p:nvPr/>
        </p:nvSpPr>
        <p:spPr>
          <a:xfrm>
            <a:off x="406401" y="1166134"/>
            <a:ext cx="11154144" cy="4666139"/>
          </a:xfrm>
          <a:prstGeom prst="rect">
            <a:avLst/>
          </a:prstGeom>
        </p:spPr>
        <p:txBody>
          <a:bodyPr vert="horz" lIns="91440" tIns="45720" rIns="91440" bIns="45720" rtlCol="0" anchor="t">
            <a:noAutofit/>
          </a:bodyPr>
          <a:lstStyle>
            <a:lvl1pPr marL="257175" indent="-257175" algn="l" defTabSz="685800" rtl="0" eaLnBrk="1" latinLnBrk="0" hangingPunct="1">
              <a:spcBef>
                <a:spcPct val="20000"/>
              </a:spcBef>
              <a:buFont typeface="Arial" pitchFamily="34" charset="0"/>
              <a:buChar char="•"/>
              <a:defRPr sz="2400" kern="1200">
                <a:solidFill>
                  <a:schemeClr val="tx1"/>
                </a:solidFill>
                <a:latin typeface="Arial" panose="020B0604020202020204" pitchFamily="34" charset="0"/>
                <a:ea typeface="+mn-ea"/>
                <a:cs typeface="+mn-cs"/>
              </a:defRPr>
            </a:lvl1pPr>
            <a:lvl2pPr marL="557213" indent="-214313" algn="l" defTabSz="685800" rtl="0" eaLnBrk="1" latinLnBrk="0" hangingPunct="1">
              <a:spcBef>
                <a:spcPct val="20000"/>
              </a:spcBef>
              <a:buFont typeface="Arial" pitchFamily="34" charset="0"/>
              <a:buChar char="–"/>
              <a:defRPr sz="2100" kern="1200">
                <a:solidFill>
                  <a:schemeClr val="tx1"/>
                </a:solidFill>
                <a:latin typeface="Arial" panose="020B0604020202020204" pitchFamily="34" charset="0"/>
                <a:ea typeface="+mn-ea"/>
                <a:cs typeface="+mn-cs"/>
              </a:defRPr>
            </a:lvl2pPr>
            <a:lvl3pPr marL="857250" indent="-171450" algn="l" defTabSz="685800" rtl="0" eaLnBrk="1" latinLnBrk="0" hangingPunct="1">
              <a:spcBef>
                <a:spcPct val="20000"/>
              </a:spcBef>
              <a:buFont typeface="Arial" pitchFamily="34" charset="0"/>
              <a:buChar char="•"/>
              <a:defRPr sz="1800" kern="1200">
                <a:solidFill>
                  <a:schemeClr val="tx1"/>
                </a:solidFill>
                <a:latin typeface="Arial" panose="020B0604020202020204" pitchFamily="34" charset="0"/>
                <a:ea typeface="+mn-ea"/>
                <a:cs typeface="+mn-cs"/>
              </a:defRPr>
            </a:lvl3pPr>
            <a:lvl4pPr marL="1200150" indent="-171450" algn="l" defTabSz="685800" rtl="0" eaLnBrk="1" latinLnBrk="0" hangingPunct="1">
              <a:spcBef>
                <a:spcPct val="20000"/>
              </a:spcBef>
              <a:buFont typeface="Arial" pitchFamily="34" charset="0"/>
              <a:buChar char="–"/>
              <a:defRPr sz="1500" kern="1200">
                <a:solidFill>
                  <a:schemeClr val="tx1"/>
                </a:solidFill>
                <a:latin typeface="Arial" panose="020B0604020202020204" pitchFamily="34" charset="0"/>
                <a:ea typeface="+mn-ea"/>
                <a:cs typeface="+mn-cs"/>
              </a:defRPr>
            </a:lvl4pPr>
            <a:lvl5pPr marL="1543050" indent="-171450" algn="l" defTabSz="685800" rtl="0" eaLnBrk="1" latinLnBrk="0" hangingPunct="1">
              <a:spcBef>
                <a:spcPct val="20000"/>
              </a:spcBef>
              <a:buFont typeface="Arial" pitchFamily="34" charset="0"/>
              <a:buChar char="»"/>
              <a:defRPr sz="1500" kern="1200">
                <a:solidFill>
                  <a:schemeClr val="tx1"/>
                </a:solidFill>
                <a:latin typeface="Arial" panose="020B0604020202020204" pitchFamily="34" charset="0"/>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endParaRPr lang="en-GB" sz="2800" dirty="0">
              <a:latin typeface="Arial"/>
              <a:cs typeface="Arial" pitchFamily="34" charset="0"/>
            </a:endParaRPr>
          </a:p>
          <a:p>
            <a:r>
              <a:rPr lang="en-US" sz="2800" dirty="0">
                <a:latin typeface="Arial"/>
                <a:cs typeface="Arial" pitchFamily="34" charset="0"/>
              </a:rPr>
              <a:t>Some of the content is based on … </a:t>
            </a:r>
            <a:endParaRPr lang="en-GB" sz="2800" dirty="0">
              <a:latin typeface="Arial"/>
              <a:cs typeface="Arial" pitchFamily="34" charset="0"/>
            </a:endParaRPr>
          </a:p>
        </p:txBody>
      </p:sp>
      <p:pic>
        <p:nvPicPr>
          <p:cNvPr id="5" name="图片 4" descr="The cover of the book data preprocessing in data mining ">
            <a:extLst>
              <a:ext uri="{FF2B5EF4-FFF2-40B4-BE49-F238E27FC236}">
                <a16:creationId xmlns:a16="http://schemas.microsoft.com/office/drawing/2014/main" id="{6D553A66-5308-42F7-BAA3-AE9932BAD0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55047" y="2211405"/>
            <a:ext cx="2452705" cy="3571901"/>
          </a:xfrm>
          <a:prstGeom prst="rect">
            <a:avLst/>
          </a:prstGeom>
        </p:spPr>
      </p:pic>
      <p:sp>
        <p:nvSpPr>
          <p:cNvPr id="3" name="文本框 2">
            <a:extLst>
              <a:ext uri="{FF2B5EF4-FFF2-40B4-BE49-F238E27FC236}">
                <a16:creationId xmlns:a16="http://schemas.microsoft.com/office/drawing/2014/main" id="{19A18754-CA3B-40B4-A72F-68C8DD8B9373}"/>
              </a:ext>
            </a:extLst>
          </p:cNvPr>
          <p:cNvSpPr txBox="1"/>
          <p:nvPr/>
        </p:nvSpPr>
        <p:spPr>
          <a:xfrm>
            <a:off x="5358650" y="2967335"/>
            <a:ext cx="4478303" cy="1569660"/>
          </a:xfrm>
          <a:prstGeom prst="rect">
            <a:avLst/>
          </a:prstGeom>
          <a:noFill/>
        </p:spPr>
        <p:txBody>
          <a:bodyPr wrap="square" rtlCol="0">
            <a:spAutoFit/>
          </a:bodyPr>
          <a:lstStyle/>
          <a:p>
            <a:r>
              <a:rPr lang="en-US" altLang="zh-CN" sz="2400" dirty="0"/>
              <a:t>García, S., </a:t>
            </a:r>
            <a:r>
              <a:rPr lang="en-US" altLang="zh-CN" sz="2400" dirty="0" err="1"/>
              <a:t>Luengo</a:t>
            </a:r>
            <a:r>
              <a:rPr lang="en-US" altLang="zh-CN" sz="2400" dirty="0"/>
              <a:t>, J. and Herrera, F., 2015. Data preprocessing in data mining (pp. 59-139). New York: Springer.) </a:t>
            </a:r>
            <a:endParaRPr lang="zh-CN" altLang="en-US" sz="2400" dirty="0"/>
          </a:p>
        </p:txBody>
      </p:sp>
    </p:spTree>
    <p:extLst>
      <p:ext uri="{BB962C8B-B14F-4D97-AF65-F5344CB8AC3E}">
        <p14:creationId xmlns:p14="http://schemas.microsoft.com/office/powerpoint/2010/main" val="27567179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5360" y="1772817"/>
            <a:ext cx="9043771" cy="1440159"/>
          </a:xfrm>
        </p:spPr>
        <p:txBody>
          <a:bodyPr>
            <a:noAutofit/>
          </a:bodyPr>
          <a:lstStyle/>
          <a:p>
            <a:r>
              <a:rPr lang="en-GB" sz="4500" dirty="0">
                <a:latin typeface="Arial" panose="020B0604020202020204" pitchFamily="34" charset="0"/>
                <a:cs typeface="Arial" panose="020B0604020202020204" pitchFamily="34" charset="0"/>
              </a:rPr>
              <a:t>Data Pre-processing: </a:t>
            </a:r>
            <a:br>
              <a:rPr lang="en-GB" sz="4500" dirty="0">
                <a:latin typeface="Arial" panose="020B0604020202020204" pitchFamily="34" charset="0"/>
                <a:cs typeface="Arial" panose="020B0604020202020204" pitchFamily="34" charset="0"/>
              </a:rPr>
            </a:br>
            <a:r>
              <a:rPr lang="en-GB" sz="4500" dirty="0">
                <a:latin typeface="Arial" panose="020B0604020202020204" pitchFamily="34" charset="0"/>
                <a:cs typeface="Arial" panose="020B0604020202020204" pitchFamily="34" charset="0"/>
              </a:rPr>
              <a:t>Intro and Integration </a:t>
            </a:r>
          </a:p>
        </p:txBody>
      </p:sp>
      <p:sp>
        <p:nvSpPr>
          <p:cNvPr id="3" name="Subtitle 2"/>
          <p:cNvSpPr>
            <a:spLocks noGrp="1"/>
          </p:cNvSpPr>
          <p:nvPr>
            <p:ph type="subTitle" idx="1"/>
          </p:nvPr>
        </p:nvSpPr>
        <p:spPr>
          <a:xfrm>
            <a:off x="406401" y="3717033"/>
            <a:ext cx="8208553" cy="1090098"/>
          </a:xfrm>
        </p:spPr>
        <p:txBody>
          <a:bodyPr vert="horz" lIns="91440" tIns="45720" rIns="91440" bIns="45720" rtlCol="0" anchor="t">
            <a:noAutofit/>
          </a:bodyPr>
          <a:lstStyle/>
          <a:p>
            <a:r>
              <a:rPr lang="en-US" altLang="zh-CN" sz="2400" dirty="0">
                <a:latin typeface="Arial" panose="020B0604020202020204" pitchFamily="34" charset="0"/>
                <a:cs typeface="Arial" panose="020B0604020202020204" pitchFamily="34" charset="0"/>
              </a:rPr>
              <a:t>Anran Zhao</a:t>
            </a:r>
            <a:endParaRPr lang="en-US" sz="2400" dirty="0">
              <a:latin typeface="Arial" panose="020B0604020202020204" pitchFamily="34" charset="0"/>
              <a:cs typeface="Arial" panose="020B0604020202020204" pitchFamily="34" charset="0"/>
            </a:endParaRPr>
          </a:p>
          <a:p>
            <a:r>
              <a:rPr lang="en-GB" sz="2400" dirty="0">
                <a:latin typeface="Arial" panose="020B0604020202020204" pitchFamily="34" charset="0"/>
                <a:cs typeface="Arial" panose="020B0604020202020204" pitchFamily="34" charset="0"/>
              </a:rPr>
              <a:t>Research Associate at UK Data Service</a:t>
            </a:r>
          </a:p>
          <a:p>
            <a:r>
              <a:rPr lang="en-GB" altLang="zh-CN" sz="2400" dirty="0">
                <a:latin typeface="Arial" panose="020B0604020202020204" pitchFamily="34" charset="0"/>
                <a:cs typeface="Arial" panose="020B0604020202020204" pitchFamily="34" charset="0"/>
              </a:rPr>
              <a:t>Email: </a:t>
            </a:r>
            <a:r>
              <a:rPr lang="en-GB" altLang="zh-CN" sz="2400" u="sng" dirty="0">
                <a:solidFill>
                  <a:srgbClr val="050AEB"/>
                </a:solidFill>
                <a:latin typeface="Arial" panose="020B0604020202020204" pitchFamily="34" charset="0"/>
                <a:cs typeface="Arial" panose="020B0604020202020204" pitchFamily="34" charset="0"/>
                <a:hlinkClick r:id="rId3"/>
              </a:rPr>
              <a:t>anran.zhao@manchester.ac.uk</a:t>
            </a:r>
            <a:endParaRPr lang="en-GB" altLang="zh-CN" sz="2400" u="sng" dirty="0">
              <a:solidFill>
                <a:srgbClr val="050AEB"/>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8434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r>
              <a:rPr lang="en-GB" sz="2800" b="1" dirty="0">
                <a:latin typeface="Arial" panose="020B0604020202020204" pitchFamily="34" charset="0"/>
                <a:cs typeface="Arial" panose="020B0604020202020204" pitchFamily="34" charset="0"/>
              </a:rPr>
              <a:t>You might be interested in...</a:t>
            </a:r>
            <a:endParaRPr lang="en-US" sz="2800" b="1" dirty="0">
              <a:latin typeface="Arial" panose="020B0604020202020204" pitchFamily="34" charset="0"/>
              <a:cs typeface="Arial" panose="020B0604020202020204" pitchFamily="34" charset="0"/>
            </a:endParaRPr>
          </a:p>
        </p:txBody>
      </p:sp>
      <p:sp>
        <p:nvSpPr>
          <p:cNvPr id="9" name="Content Placeholder 8"/>
          <p:cNvSpPr>
            <a:spLocks noGrp="1"/>
          </p:cNvSpPr>
          <p:nvPr>
            <p:ph idx="1"/>
          </p:nvPr>
        </p:nvSpPr>
        <p:spPr>
          <a:xfrm>
            <a:off x="498277" y="1403648"/>
            <a:ext cx="11195445" cy="5183889"/>
          </a:xfrm>
        </p:spPr>
        <p:txBody>
          <a:bodyPr vert="horz" lIns="91440" tIns="45720" rIns="91440" bIns="45720" rtlCol="0" anchor="t">
            <a:normAutofit/>
          </a:bodyPr>
          <a:lstStyle/>
          <a:p>
            <a:pPr marL="0" indent="0">
              <a:buNone/>
            </a:pPr>
            <a:r>
              <a:rPr lang="en-GB" sz="2400" dirty="0">
                <a:latin typeface="Arial" panose="020B0604020202020204" pitchFamily="34" charset="0"/>
                <a:cs typeface="Arial" panose="020B0604020202020204" pitchFamily="34" charset="0"/>
              </a:rPr>
              <a:t>Upcoming events: </a:t>
            </a:r>
          </a:p>
          <a:p>
            <a:r>
              <a:rPr lang="en-GB" altLang="zh-CN" sz="2400" b="1" dirty="0">
                <a:latin typeface="Arial" panose="020B0604020202020204" pitchFamily="34" charset="0"/>
                <a:cs typeface="Arial" panose="020B0604020202020204" pitchFamily="34" charset="0"/>
              </a:rPr>
              <a:t>Data Pre-processing: Clean, Reduce, Transform</a:t>
            </a:r>
            <a:r>
              <a:rPr lang="en-GB" altLang="zh-CN" sz="2400" dirty="0">
                <a:latin typeface="Arial" panose="020B0604020202020204" pitchFamily="34" charset="0"/>
                <a:cs typeface="Arial" panose="020B0604020202020204" pitchFamily="34" charset="0"/>
              </a:rPr>
              <a:t>, on 1pm Jan 21</a:t>
            </a:r>
          </a:p>
          <a:p>
            <a:r>
              <a:rPr lang="en-US" altLang="zh-CN" sz="2400" b="1" dirty="0">
                <a:latin typeface="Arial" panose="020B0604020202020204" pitchFamily="34" charset="0"/>
                <a:cs typeface="Arial" panose="020B0604020202020204" pitchFamily="34" charset="0"/>
              </a:rPr>
              <a:t>Online workshop: Data Pre-processing Methods in Python</a:t>
            </a:r>
            <a:r>
              <a:rPr lang="en-US" altLang="zh-CN" sz="2400" dirty="0">
                <a:latin typeface="Arial" panose="020B0604020202020204" pitchFamily="34" charset="0"/>
                <a:cs typeface="Arial" panose="020B0604020202020204" pitchFamily="34" charset="0"/>
              </a:rPr>
              <a:t>, on 1pm Jan28</a:t>
            </a:r>
            <a:endParaRPr lang="en-GB" altLang="zh-CN" sz="2400" dirty="0">
              <a:latin typeface="Arial" panose="020B0604020202020204" pitchFamily="34" charset="0"/>
              <a:cs typeface="Arial" panose="020B0604020202020204" pitchFamily="34" charset="0"/>
            </a:endParaRPr>
          </a:p>
          <a:p>
            <a:r>
              <a:rPr lang="en-GB" altLang="zh-CN" sz="2400" b="1" dirty="0">
                <a:latin typeface="Arial" panose="020B0604020202020204" pitchFamily="34" charset="0"/>
                <a:cs typeface="Arial" panose="020B0604020202020204" pitchFamily="34" charset="0"/>
              </a:rPr>
              <a:t>Online workshop: T</a:t>
            </a:r>
            <a:r>
              <a:rPr lang="en-US" altLang="zh-CN" sz="2400" b="1" dirty="0" err="1">
                <a:latin typeface="Arial" panose="020B0604020202020204" pitchFamily="34" charset="0"/>
                <a:cs typeface="Arial" panose="020B0604020202020204" pitchFamily="34" charset="0"/>
              </a:rPr>
              <a:t>echniques</a:t>
            </a:r>
            <a:r>
              <a:rPr lang="en-US" altLang="zh-CN" sz="2400" b="1" dirty="0">
                <a:latin typeface="Arial" panose="020B0604020202020204" pitchFamily="34" charset="0"/>
                <a:cs typeface="Arial" panose="020B0604020202020204" pitchFamily="34" charset="0"/>
              </a:rPr>
              <a:t> and Methods of Analysis for Social Network Data</a:t>
            </a:r>
            <a:r>
              <a:rPr lang="en-US" altLang="zh-CN" sz="2400" dirty="0">
                <a:latin typeface="Arial" panose="020B0604020202020204" pitchFamily="34" charset="0"/>
                <a:cs typeface="Arial" panose="020B0604020202020204" pitchFamily="34" charset="0"/>
              </a:rPr>
              <a:t>, </a:t>
            </a:r>
            <a:r>
              <a:rPr lang="en-GB" altLang="zh-CN" sz="2400" dirty="0">
                <a:latin typeface="Arial" panose="020B0604020202020204" pitchFamily="34" charset="0"/>
                <a:cs typeface="Arial" panose="020B0604020202020204" pitchFamily="34" charset="0"/>
              </a:rPr>
              <a:t>on 2pm Jan 27 </a:t>
            </a:r>
          </a:p>
          <a:p>
            <a:r>
              <a:rPr lang="en-GB" sz="2400" b="1" dirty="0">
                <a:latin typeface="Arial" panose="020B0604020202020204" pitchFamily="34" charset="0"/>
                <a:cs typeface="Arial" panose="020B0604020202020204" pitchFamily="34" charset="0"/>
              </a:rPr>
              <a:t>UK Data Service Computational Social Science Drop-in</a:t>
            </a:r>
            <a:r>
              <a:rPr lang="en-GB" sz="2400" dirty="0">
                <a:latin typeface="Arial" panose="020B0604020202020204" pitchFamily="34" charset="0"/>
                <a:cs typeface="Arial" panose="020B0604020202020204" pitchFamily="34" charset="0"/>
              </a:rPr>
              <a:t>, on 1pm </a:t>
            </a:r>
            <a:r>
              <a:rPr lang="en-US" altLang="zh-CN" sz="2400" dirty="0">
                <a:latin typeface="Arial" panose="020B0604020202020204" pitchFamily="34" charset="0"/>
                <a:cs typeface="Arial" panose="020B0604020202020204" pitchFamily="34" charset="0"/>
              </a:rPr>
              <a:t>Feb</a:t>
            </a:r>
            <a:r>
              <a:rPr lang="en-GB" sz="2400" dirty="0">
                <a:latin typeface="Arial" panose="020B0604020202020204" pitchFamily="34" charset="0"/>
                <a:cs typeface="Arial" panose="020B0604020202020204" pitchFamily="34" charset="0"/>
              </a:rPr>
              <a:t> 9</a:t>
            </a:r>
          </a:p>
          <a:p>
            <a:endParaRPr lang="en-GB" sz="2400" dirty="0">
              <a:latin typeface="Arial" panose="020B0604020202020204" pitchFamily="34" charset="0"/>
              <a:cs typeface="Arial" panose="020B0604020202020204" pitchFamily="34" charset="0"/>
            </a:endParaRPr>
          </a:p>
          <a:p>
            <a:r>
              <a:rPr lang="en-GB" sz="2400" dirty="0">
                <a:latin typeface="Arial" panose="020B0604020202020204" pitchFamily="34" charset="0"/>
                <a:cs typeface="Arial" panose="020B0604020202020204" pitchFamily="34" charset="0"/>
              </a:rPr>
              <a:t>Recent events:</a:t>
            </a:r>
          </a:p>
          <a:p>
            <a:r>
              <a:rPr lang="en-GB" sz="2400" dirty="0">
                <a:latin typeface="Arial" panose="020B0604020202020204" pitchFamily="34" charset="0"/>
                <a:cs typeface="Arial" panose="020B0604020202020204" pitchFamily="34" charset="0"/>
              </a:rPr>
              <a:t>Text-mining series</a:t>
            </a:r>
          </a:p>
          <a:p>
            <a:r>
              <a:rPr lang="en-GB" sz="2400" dirty="0">
                <a:latin typeface="Arial" panose="020B0604020202020204" pitchFamily="34" charset="0"/>
                <a:cs typeface="Arial" panose="020B0604020202020204" pitchFamily="34" charset="0"/>
              </a:rPr>
              <a:t>Social Network Analysis series </a:t>
            </a:r>
          </a:p>
          <a:p>
            <a:r>
              <a:rPr lang="en-US" sz="2400" dirty="0">
                <a:latin typeface="Arial" panose="020B0604020202020204" pitchFamily="34" charset="0"/>
                <a:cs typeface="Arial" panose="020B0604020202020204" pitchFamily="34" charset="0"/>
              </a:rPr>
              <a:t>Data in the spotlight: UK and cross-national surveys</a:t>
            </a:r>
            <a:endParaRPr lang="en-GB" sz="2400" dirty="0">
              <a:latin typeface="Arial" panose="020B0604020202020204" pitchFamily="34" charset="0"/>
              <a:cs typeface="Arial" panose="020B0604020202020204" pitchFamily="34" charset="0"/>
            </a:endParaRPr>
          </a:p>
          <a:p>
            <a:pPr marL="0" indent="0">
              <a:buNone/>
            </a:pPr>
            <a:endParaRPr lang="en-GB" sz="2000" dirty="0">
              <a:latin typeface="Arial" panose="020B0604020202020204" pitchFamily="34" charset="0"/>
              <a:cs typeface="Arial" panose="020B0604020202020204" pitchFamily="34" charset="0"/>
            </a:endParaRPr>
          </a:p>
          <a:p>
            <a:pPr marL="0" indent="0">
              <a:buNone/>
            </a:pPr>
            <a:endParaRPr lang="en-GB"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79284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16687C5-7511-7743-B429-3BDBE272F28B}" type="slidenum">
              <a:rPr lang="en-US" smtClean="0"/>
              <a:t>31</a:t>
            </a:fld>
            <a:endParaRPr lang="en-US"/>
          </a:p>
        </p:txBody>
      </p:sp>
      <p:sp>
        <p:nvSpPr>
          <p:cNvPr id="4" name="Oval Callout 3" descr="Question mark in a speech bubble"/>
          <p:cNvSpPr/>
          <p:nvPr/>
        </p:nvSpPr>
        <p:spPr>
          <a:xfrm>
            <a:off x="4081562" y="2065552"/>
            <a:ext cx="3965158" cy="3038463"/>
          </a:xfrm>
          <a:prstGeom prst="wedgeEllipseCallout">
            <a:avLst/>
          </a:prstGeom>
          <a:gradFill>
            <a:gsLst>
              <a:gs pos="49000">
                <a:schemeClr val="tx1"/>
              </a:gs>
              <a:gs pos="100000">
                <a:schemeClr val="bg1"/>
              </a:gs>
              <a:gs pos="100000">
                <a:schemeClr val="bg1"/>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0" dirty="0"/>
              <a:t>?</a:t>
            </a:r>
          </a:p>
        </p:txBody>
      </p:sp>
      <p:sp>
        <p:nvSpPr>
          <p:cNvPr id="3" name="Title 2"/>
          <p:cNvSpPr>
            <a:spLocks noGrp="1"/>
          </p:cNvSpPr>
          <p:nvPr>
            <p:ph type="title"/>
          </p:nvPr>
        </p:nvSpPr>
        <p:spPr/>
        <p:txBody>
          <a:bodyPr>
            <a:noAutofit/>
          </a:bodyPr>
          <a:lstStyle/>
          <a:p>
            <a:r>
              <a:rPr lang="en-GB" sz="3600" dirty="0"/>
              <a:t>Can you hear us?</a:t>
            </a:r>
          </a:p>
        </p:txBody>
      </p:sp>
    </p:spTree>
    <p:extLst>
      <p:ext uri="{BB962C8B-B14F-4D97-AF65-F5344CB8AC3E}">
        <p14:creationId xmlns:p14="http://schemas.microsoft.com/office/powerpoint/2010/main" val="116858435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altLang="zh-CN" sz="4500" dirty="0">
                <a:latin typeface="Arial" panose="020B0604020202020204" pitchFamily="34" charset="0"/>
                <a:cs typeface="Arial" panose="020B0604020202020204" pitchFamily="34" charset="0"/>
              </a:rPr>
              <a:t>Data Pre-processing:  </a:t>
            </a:r>
            <a:br>
              <a:rPr lang="en-GB" altLang="zh-CN" sz="4500" dirty="0">
                <a:latin typeface="Arial" panose="020B0604020202020204" pitchFamily="34" charset="0"/>
                <a:cs typeface="Arial" panose="020B0604020202020204" pitchFamily="34" charset="0"/>
              </a:rPr>
            </a:br>
            <a:r>
              <a:rPr lang="en-GB" altLang="zh-CN" sz="4500" dirty="0">
                <a:latin typeface="Arial" panose="020B0604020202020204" pitchFamily="34" charset="0"/>
                <a:cs typeface="Arial" panose="020B0604020202020204" pitchFamily="34" charset="0"/>
              </a:rPr>
              <a:t>Clean, Reduce and Transform</a:t>
            </a:r>
            <a:endParaRPr lang="en-GB" dirty="0"/>
          </a:p>
        </p:txBody>
      </p:sp>
      <p:sp>
        <p:nvSpPr>
          <p:cNvPr id="3" name="Subtitle 2"/>
          <p:cNvSpPr>
            <a:spLocks noGrp="1"/>
          </p:cNvSpPr>
          <p:nvPr>
            <p:ph type="subTitle" idx="1"/>
          </p:nvPr>
        </p:nvSpPr>
        <p:spPr/>
        <p:txBody>
          <a:bodyPr/>
          <a:lstStyle/>
          <a:p>
            <a:r>
              <a:rPr lang="en-US" altLang="zh-CN" sz="2800" dirty="0">
                <a:latin typeface="Arial" panose="020B0604020202020204" pitchFamily="34" charset="0"/>
                <a:cs typeface="Arial" panose="020B0604020202020204" pitchFamily="34" charset="0"/>
              </a:rPr>
              <a:t>Anran Zhao</a:t>
            </a:r>
          </a:p>
          <a:p>
            <a:r>
              <a:rPr lang="en-GB" altLang="zh-CN" sz="2800" dirty="0">
                <a:latin typeface="Arial" panose="020B0604020202020204" pitchFamily="34" charset="0"/>
                <a:cs typeface="Arial" panose="020B0604020202020204" pitchFamily="34" charset="0"/>
              </a:rPr>
              <a:t>Research Associate at UK Data Service</a:t>
            </a:r>
          </a:p>
          <a:p>
            <a:r>
              <a:rPr lang="en-GB" altLang="zh-CN" sz="2800" dirty="0">
                <a:latin typeface="Arial" panose="020B0604020202020204" pitchFamily="34" charset="0"/>
                <a:cs typeface="Arial" panose="020B0604020202020204" pitchFamily="34" charset="0"/>
              </a:rPr>
              <a:t>Email: </a:t>
            </a:r>
            <a:r>
              <a:rPr lang="en-GB" altLang="zh-CN" sz="2800" u="sng" dirty="0">
                <a:solidFill>
                  <a:srgbClr val="050AEB"/>
                </a:solidFill>
                <a:latin typeface="Arial" panose="020B0604020202020204" pitchFamily="34" charset="0"/>
                <a:cs typeface="Arial" panose="020B0604020202020204" pitchFamily="34" charset="0"/>
                <a:hlinkClick r:id="rId2"/>
              </a:rPr>
              <a:t>anran.zhao@manchester.ac.uk</a:t>
            </a:r>
            <a:endParaRPr lang="en-GB" altLang="zh-CN" sz="2800" u="sng" dirty="0">
              <a:solidFill>
                <a:srgbClr val="050AEB"/>
              </a:solidFill>
              <a:latin typeface="Arial" panose="020B0604020202020204" pitchFamily="34" charset="0"/>
              <a:cs typeface="Arial" panose="020B0604020202020204" pitchFamily="34" charset="0"/>
            </a:endParaRPr>
          </a:p>
          <a:p>
            <a:endParaRPr lang="en-GB" sz="2800" dirty="0"/>
          </a:p>
        </p:txBody>
      </p:sp>
      <p:sp>
        <p:nvSpPr>
          <p:cNvPr id="5" name="Rectangle 4"/>
          <p:cNvSpPr/>
          <p:nvPr/>
        </p:nvSpPr>
        <p:spPr>
          <a:xfrm>
            <a:off x="466048" y="6237312"/>
            <a:ext cx="6734539" cy="230832"/>
          </a:xfrm>
          <a:prstGeom prst="rect">
            <a:avLst/>
          </a:prstGeom>
        </p:spPr>
        <p:txBody>
          <a:bodyPr wrap="square">
            <a:spAutoFit/>
          </a:bodyPr>
          <a:lstStyle/>
          <a:p>
            <a:r>
              <a:rPr kumimoji="0" lang="en-GB" sz="9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Copyright © [year] UK Data Service. Created by [Organisation], [Institution]</a:t>
            </a:r>
            <a:endParaRPr lang="en-GB" sz="900" dirty="0"/>
          </a:p>
        </p:txBody>
      </p:sp>
    </p:spTree>
    <p:extLst>
      <p:ext uri="{BB962C8B-B14F-4D97-AF65-F5344CB8AC3E}">
        <p14:creationId xmlns:p14="http://schemas.microsoft.com/office/powerpoint/2010/main" val="302245260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03E568-72B3-4C63-9D72-4937E5B0841A}"/>
              </a:ext>
            </a:extLst>
          </p:cNvPr>
          <p:cNvSpPr>
            <a:spLocks noGrp="1"/>
          </p:cNvSpPr>
          <p:nvPr>
            <p:ph type="title"/>
          </p:nvPr>
        </p:nvSpPr>
        <p:spPr/>
        <p:txBody>
          <a:bodyPr>
            <a:normAutofit/>
          </a:bodyPr>
          <a:lstStyle/>
          <a:p>
            <a:r>
              <a:rPr lang="en-US" altLang="zh-CN" sz="2800" b="1" dirty="0">
                <a:latin typeface="Arial" panose="020B0604020202020204" pitchFamily="34" charset="0"/>
                <a:cs typeface="Arial" panose="020B0604020202020204" pitchFamily="34" charset="0"/>
              </a:rPr>
              <a:t>Table of Content</a:t>
            </a:r>
            <a:endParaRPr lang="zh-CN" altLang="en-US" sz="2800" b="1" dirty="0">
              <a:latin typeface="Arial" panose="020B0604020202020204" pitchFamily="34" charset="0"/>
              <a:cs typeface="Arial" panose="020B0604020202020204" pitchFamily="34" charset="0"/>
            </a:endParaRPr>
          </a:p>
        </p:txBody>
      </p:sp>
      <p:sp>
        <p:nvSpPr>
          <p:cNvPr id="3" name="内容占位符 2">
            <a:extLst>
              <a:ext uri="{FF2B5EF4-FFF2-40B4-BE49-F238E27FC236}">
                <a16:creationId xmlns:a16="http://schemas.microsoft.com/office/drawing/2014/main" id="{C951DD26-5F1D-4FC6-9DDD-EEE057610505}"/>
              </a:ext>
            </a:extLst>
          </p:cNvPr>
          <p:cNvSpPr>
            <a:spLocks noGrp="1"/>
          </p:cNvSpPr>
          <p:nvPr>
            <p:ph idx="1"/>
          </p:nvPr>
        </p:nvSpPr>
        <p:spPr/>
        <p:txBody>
          <a:bodyPr>
            <a:normAutofit/>
          </a:bodyPr>
          <a:lstStyle/>
          <a:p>
            <a:pPr algn="just"/>
            <a:r>
              <a:rPr lang="en-GB" altLang="zh-CN" sz="2600" kern="100" dirty="0">
                <a:effectLst/>
                <a:latin typeface="Arial" panose="020B0604020202020204" pitchFamily="34" charset="0"/>
                <a:ea typeface="等线" panose="02010600030101010101" pitchFamily="2" charset="-122"/>
                <a:cs typeface="Arial" panose="020B0604020202020204" pitchFamily="34" charset="0"/>
              </a:rPr>
              <a:t>Definition, context, and collecting data </a:t>
            </a:r>
            <a:endParaRPr lang="zh-CN" altLang="zh-CN" sz="2600" kern="100" dirty="0">
              <a:effectLst/>
              <a:latin typeface="Arial" panose="020B0604020202020204" pitchFamily="34" charset="0"/>
              <a:ea typeface="等线" panose="02010600030101010101" pitchFamily="2" charset="-122"/>
              <a:cs typeface="Arial" panose="020B0604020202020204" pitchFamily="34" charset="0"/>
            </a:endParaRPr>
          </a:p>
          <a:p>
            <a:pPr algn="just"/>
            <a:r>
              <a:rPr lang="en-GB" altLang="zh-CN" sz="2600" kern="100" dirty="0">
                <a:effectLst/>
                <a:latin typeface="Arial" panose="020B0604020202020204" pitchFamily="34" charset="0"/>
                <a:ea typeface="等线" panose="02010600030101010101" pitchFamily="2" charset="-122"/>
                <a:cs typeface="Arial" panose="020B0604020202020204" pitchFamily="34" charset="0"/>
              </a:rPr>
              <a:t>Data integration (join tables)</a:t>
            </a:r>
            <a:r>
              <a:rPr lang="zh-CN" altLang="zh-CN" sz="2600" kern="100" dirty="0">
                <a:effectLst/>
                <a:latin typeface="Arial" panose="020B0604020202020204" pitchFamily="34" charset="0"/>
                <a:ea typeface="等线" panose="02010600030101010101" pitchFamily="2" charset="-122"/>
                <a:cs typeface="Arial" panose="020B0604020202020204" pitchFamily="34" charset="0"/>
              </a:rPr>
              <a:t> </a:t>
            </a:r>
            <a:endParaRPr lang="en-US" altLang="zh-CN" sz="2600" kern="100" dirty="0">
              <a:effectLst/>
              <a:latin typeface="Arial" panose="020B0604020202020204" pitchFamily="34" charset="0"/>
              <a:ea typeface="等线" panose="02010600030101010101" pitchFamily="2" charset="-122"/>
              <a:cs typeface="Arial" panose="020B0604020202020204" pitchFamily="34" charset="0"/>
            </a:endParaRPr>
          </a:p>
          <a:p>
            <a:pPr algn="just"/>
            <a:r>
              <a:rPr lang="en-GB" altLang="zh-CN" sz="2600" b="1" kern="100" dirty="0">
                <a:effectLst/>
                <a:latin typeface="Arial" panose="020B0604020202020204" pitchFamily="34" charset="0"/>
                <a:ea typeface="等线" panose="02010600030101010101" pitchFamily="2" charset="-122"/>
                <a:cs typeface="Arial" panose="020B0604020202020204" pitchFamily="34" charset="0"/>
              </a:rPr>
              <a:t>Data cleaning (missing values, outliers, data types)</a:t>
            </a:r>
            <a:endParaRPr lang="zh-CN" altLang="zh-CN" sz="2600" b="1" kern="100" dirty="0">
              <a:effectLst/>
              <a:latin typeface="Arial" panose="020B0604020202020204" pitchFamily="34" charset="0"/>
              <a:ea typeface="等线" panose="02010600030101010101" pitchFamily="2" charset="-122"/>
              <a:cs typeface="Arial" panose="020B0604020202020204" pitchFamily="34" charset="0"/>
            </a:endParaRPr>
          </a:p>
          <a:p>
            <a:pPr algn="just"/>
            <a:r>
              <a:rPr lang="en-GB" altLang="zh-CN" sz="2600" b="1" kern="100" dirty="0">
                <a:effectLst/>
                <a:latin typeface="Arial" panose="020B0604020202020204" pitchFamily="34" charset="0"/>
                <a:ea typeface="等线" panose="02010600030101010101" pitchFamily="2" charset="-122"/>
                <a:cs typeface="Arial" panose="020B0604020202020204" pitchFamily="34" charset="0"/>
              </a:rPr>
              <a:t>Data reduction (correlation check, PCA, sampling)</a:t>
            </a:r>
            <a:endParaRPr lang="zh-CN" altLang="zh-CN" sz="2600" b="1" kern="100" dirty="0">
              <a:effectLst/>
              <a:latin typeface="Arial" panose="020B0604020202020204" pitchFamily="34" charset="0"/>
              <a:ea typeface="等线" panose="02010600030101010101" pitchFamily="2" charset="-122"/>
              <a:cs typeface="Arial" panose="020B0604020202020204" pitchFamily="34" charset="0"/>
            </a:endParaRPr>
          </a:p>
          <a:p>
            <a:pPr algn="just"/>
            <a:r>
              <a:rPr lang="en-GB" altLang="zh-CN" sz="2600" b="1" kern="100" dirty="0">
                <a:effectLst/>
                <a:latin typeface="Arial" panose="020B0604020202020204" pitchFamily="34" charset="0"/>
                <a:ea typeface="等线" panose="02010600030101010101" pitchFamily="2" charset="-122"/>
                <a:cs typeface="Arial" panose="020B0604020202020204" pitchFamily="34" charset="0"/>
              </a:rPr>
              <a:t>Data transformation (normalisation, one-hot encoding)</a:t>
            </a:r>
            <a:endParaRPr lang="zh-CN" altLang="zh-CN" sz="2600" b="1" kern="100" dirty="0">
              <a:effectLst/>
              <a:latin typeface="Arial" panose="020B0604020202020204" pitchFamily="34" charset="0"/>
              <a:ea typeface="等线" panose="02010600030101010101" pitchFamily="2" charset="-122"/>
              <a:cs typeface="Arial" panose="020B0604020202020204" pitchFamily="34" charset="0"/>
            </a:endParaRPr>
          </a:p>
        </p:txBody>
      </p:sp>
    </p:spTree>
    <p:extLst>
      <p:ext uri="{BB962C8B-B14F-4D97-AF65-F5344CB8AC3E}">
        <p14:creationId xmlns:p14="http://schemas.microsoft.com/office/powerpoint/2010/main" val="8258584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15C646-FF10-4281-A920-2F052B1917A2}"/>
              </a:ext>
            </a:extLst>
          </p:cNvPr>
          <p:cNvSpPr>
            <a:spLocks noGrp="1"/>
          </p:cNvSpPr>
          <p:nvPr>
            <p:ph type="title"/>
          </p:nvPr>
        </p:nvSpPr>
        <p:spPr/>
        <p:txBody>
          <a:bodyPr>
            <a:normAutofit/>
          </a:bodyPr>
          <a:lstStyle/>
          <a:p>
            <a:r>
              <a:rPr lang="en-US" altLang="zh-CN" sz="2800" b="1" dirty="0">
                <a:latin typeface="Arial" panose="020B0604020202020204" pitchFamily="34" charset="0"/>
                <a:cs typeface="Arial" panose="020B0604020202020204" pitchFamily="34" charset="0"/>
              </a:rPr>
              <a:t>Recap</a:t>
            </a:r>
            <a:endParaRPr lang="zh-CN" altLang="en-US" sz="2800" b="1" dirty="0">
              <a:latin typeface="Arial" panose="020B0604020202020204" pitchFamily="34" charset="0"/>
              <a:cs typeface="Arial" panose="020B0604020202020204" pitchFamily="34" charset="0"/>
            </a:endParaRPr>
          </a:p>
        </p:txBody>
      </p:sp>
      <p:sp>
        <p:nvSpPr>
          <p:cNvPr id="3" name="内容占位符 2">
            <a:extLst>
              <a:ext uri="{FF2B5EF4-FFF2-40B4-BE49-F238E27FC236}">
                <a16:creationId xmlns:a16="http://schemas.microsoft.com/office/drawing/2014/main" id="{F969830B-64F5-400B-A2BE-24FCFCCC9211}"/>
              </a:ext>
            </a:extLst>
          </p:cNvPr>
          <p:cNvSpPr>
            <a:spLocks noGrp="1"/>
          </p:cNvSpPr>
          <p:nvPr>
            <p:ph idx="1"/>
          </p:nvPr>
        </p:nvSpPr>
        <p:spPr>
          <a:xfrm>
            <a:off x="335360" y="1456184"/>
            <a:ext cx="8280920" cy="5141168"/>
          </a:xfrm>
        </p:spPr>
        <p:txBody>
          <a:bodyPr>
            <a:normAutofit/>
          </a:bodyPr>
          <a:lstStyle/>
          <a:p>
            <a:pPr algn="just"/>
            <a:r>
              <a:rPr lang="en-GB" altLang="zh-CN" sz="2600" b="1" kern="100" dirty="0">
                <a:effectLst/>
                <a:latin typeface="Arial" panose="020B0604020202020204" pitchFamily="34" charset="0"/>
                <a:ea typeface="等线" panose="02010600030101010101" pitchFamily="2" charset="-122"/>
                <a:cs typeface="Arial" panose="020B0604020202020204" pitchFamily="34" charset="0"/>
              </a:rPr>
              <a:t>Data pre-processing </a:t>
            </a:r>
            <a:r>
              <a:rPr lang="it-IT" altLang="zh-CN" sz="2600" b="1" kern="100" dirty="0">
                <a:effectLst/>
                <a:latin typeface="Arial" panose="020B0604020202020204" pitchFamily="34" charset="0"/>
                <a:ea typeface="等线" panose="02010600030101010101" pitchFamily="2" charset="-122"/>
                <a:cs typeface="Arial" panose="020B0604020202020204" pitchFamily="34" charset="0"/>
              </a:rPr>
              <a:t>(a.k.a. data preparation)</a:t>
            </a:r>
            <a:r>
              <a:rPr lang="en-GB" altLang="zh-CN" sz="2600" b="1" kern="100" dirty="0">
                <a:effectLst/>
                <a:latin typeface="Arial" panose="020B0604020202020204" pitchFamily="34" charset="0"/>
                <a:ea typeface="等线" panose="02010600030101010101" pitchFamily="2" charset="-122"/>
                <a:cs typeface="Arial" panose="020B0604020202020204" pitchFamily="34" charset="0"/>
              </a:rPr>
              <a:t> </a:t>
            </a:r>
            <a:r>
              <a:rPr lang="en-GB" altLang="zh-CN" sz="2600" kern="100" dirty="0">
                <a:effectLst/>
                <a:latin typeface="Arial" panose="020B0604020202020204" pitchFamily="34" charset="0"/>
                <a:ea typeface="等线" panose="02010600030101010101" pitchFamily="2" charset="-122"/>
                <a:cs typeface="Arial" panose="020B0604020202020204" pitchFamily="34" charset="0"/>
              </a:rPr>
              <a:t>is the process of manipulating or pre-processing raw data from one or more sources into a structured and clean data set for </a:t>
            </a:r>
            <a:r>
              <a:rPr lang="en-GB" altLang="zh-CN" sz="2600" kern="100" dirty="0">
                <a:latin typeface="Arial" panose="020B0604020202020204" pitchFamily="34" charset="0"/>
                <a:ea typeface="等线" panose="02010600030101010101" pitchFamily="2" charset="-122"/>
                <a:cs typeface="Arial" panose="020B0604020202020204" pitchFamily="34" charset="0"/>
              </a:rPr>
              <a:t>analysis. It is an important part of Data Analytics.</a:t>
            </a:r>
            <a:endParaRPr lang="zh-CN" altLang="zh-CN" sz="2600" kern="100" dirty="0">
              <a:effectLst/>
              <a:latin typeface="Arial" panose="020B0604020202020204" pitchFamily="34" charset="0"/>
              <a:ea typeface="等线" panose="02010600030101010101" pitchFamily="2" charset="-122"/>
              <a:cs typeface="Arial" panose="020B0604020202020204" pitchFamily="34" charset="0"/>
            </a:endParaRPr>
          </a:p>
          <a:p>
            <a:pPr marL="0" indent="0" algn="just">
              <a:buNone/>
            </a:pPr>
            <a:r>
              <a:rPr lang="en-GB" altLang="zh-CN" sz="2600" kern="100" dirty="0">
                <a:effectLst/>
                <a:latin typeface="Arial" panose="020B0604020202020204" pitchFamily="34" charset="0"/>
                <a:ea typeface="等线" panose="02010600030101010101" pitchFamily="2" charset="-122"/>
                <a:cs typeface="Arial" panose="020B0604020202020204" pitchFamily="34" charset="0"/>
              </a:rPr>
              <a:t> </a:t>
            </a:r>
            <a:endParaRPr lang="zh-CN" altLang="zh-CN" sz="2600" kern="100" dirty="0">
              <a:effectLst/>
              <a:latin typeface="Arial" panose="020B0604020202020204" pitchFamily="34" charset="0"/>
              <a:ea typeface="等线" panose="02010600030101010101" pitchFamily="2" charset="-122"/>
              <a:cs typeface="Arial" panose="020B0604020202020204" pitchFamily="34" charset="0"/>
            </a:endParaRPr>
          </a:p>
        </p:txBody>
      </p:sp>
      <p:pic>
        <p:nvPicPr>
          <p:cNvPr id="4" name="图片 4" descr="The left graph with title 'Your Plan' is one person riding a bike on plain ground. The right graph with title 'Reality' is the same person riding over mountains and big lakes. ">
            <a:extLst>
              <a:ext uri="{FF2B5EF4-FFF2-40B4-BE49-F238E27FC236}">
                <a16:creationId xmlns:a16="http://schemas.microsoft.com/office/drawing/2014/main" id="{0D82A06B-6001-4379-A7CE-F0603FE2F32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7942" y="3649752"/>
            <a:ext cx="6259710" cy="1003384"/>
          </a:xfrm>
          <a:prstGeom prst="rect">
            <a:avLst/>
          </a:prstGeom>
        </p:spPr>
      </p:pic>
      <p:pic>
        <p:nvPicPr>
          <p:cNvPr id="6" name="Picture 5" descr="decorative">
            <a:extLst>
              <a:ext uri="{FF2B5EF4-FFF2-40B4-BE49-F238E27FC236}">
                <a16:creationId xmlns:a16="http://schemas.microsoft.com/office/drawing/2014/main" id="{91EF12FD-DBEE-473A-98CC-A14E31756DE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18185" y="4880727"/>
            <a:ext cx="2232248" cy="1357543"/>
          </a:xfrm>
          <a:prstGeom prst="rect">
            <a:avLst/>
          </a:prstGeom>
        </p:spPr>
      </p:pic>
      <p:pic>
        <p:nvPicPr>
          <p:cNvPr id="8" name="Picture 7" descr="decorative">
            <a:extLst>
              <a:ext uri="{FF2B5EF4-FFF2-40B4-BE49-F238E27FC236}">
                <a16:creationId xmlns:a16="http://schemas.microsoft.com/office/drawing/2014/main" id="{29BD4C5C-DB90-4152-A9E6-EFB7379D54D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57692" y="4007688"/>
            <a:ext cx="1911644" cy="2134475"/>
          </a:xfrm>
          <a:prstGeom prst="rect">
            <a:avLst/>
          </a:prstGeom>
        </p:spPr>
      </p:pic>
    </p:spTree>
    <p:extLst>
      <p:ext uri="{BB962C8B-B14F-4D97-AF65-F5344CB8AC3E}">
        <p14:creationId xmlns:p14="http://schemas.microsoft.com/office/powerpoint/2010/main" val="225380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03E568-72B3-4C63-9D72-4937E5B0841A}"/>
              </a:ext>
            </a:extLst>
          </p:cNvPr>
          <p:cNvSpPr>
            <a:spLocks noGrp="1"/>
          </p:cNvSpPr>
          <p:nvPr>
            <p:ph type="title"/>
          </p:nvPr>
        </p:nvSpPr>
        <p:spPr/>
        <p:txBody>
          <a:bodyPr>
            <a:normAutofit/>
          </a:bodyPr>
          <a:lstStyle/>
          <a:p>
            <a:r>
              <a:rPr lang="en-US" altLang="zh-CN" sz="2800" b="1" dirty="0">
                <a:latin typeface="Arial" panose="020B0604020202020204" pitchFamily="34" charset="0"/>
                <a:cs typeface="Arial" panose="020B0604020202020204" pitchFamily="34" charset="0"/>
              </a:rPr>
              <a:t>Table of Content   </a:t>
            </a:r>
            <a:endParaRPr lang="zh-CN" altLang="en-US" sz="2800" b="1" dirty="0">
              <a:latin typeface="Arial" panose="020B0604020202020204" pitchFamily="34" charset="0"/>
              <a:cs typeface="Arial" panose="020B0604020202020204" pitchFamily="34" charset="0"/>
            </a:endParaRPr>
          </a:p>
        </p:txBody>
      </p:sp>
      <p:sp>
        <p:nvSpPr>
          <p:cNvPr id="3" name="内容占位符 2">
            <a:extLst>
              <a:ext uri="{FF2B5EF4-FFF2-40B4-BE49-F238E27FC236}">
                <a16:creationId xmlns:a16="http://schemas.microsoft.com/office/drawing/2014/main" id="{C951DD26-5F1D-4FC6-9DDD-EEE057610505}"/>
              </a:ext>
            </a:extLst>
          </p:cNvPr>
          <p:cNvSpPr>
            <a:spLocks noGrp="1"/>
          </p:cNvSpPr>
          <p:nvPr>
            <p:ph idx="1"/>
          </p:nvPr>
        </p:nvSpPr>
        <p:spPr/>
        <p:txBody>
          <a:bodyPr>
            <a:normAutofit/>
          </a:bodyPr>
          <a:lstStyle/>
          <a:p>
            <a:pPr algn="just"/>
            <a:r>
              <a:rPr lang="en-GB" altLang="zh-CN" sz="2600" kern="100" dirty="0">
                <a:effectLst/>
                <a:latin typeface="Arial" panose="020B0604020202020204" pitchFamily="34" charset="0"/>
                <a:ea typeface="等线" panose="02010600030101010101" pitchFamily="2" charset="-122"/>
                <a:cs typeface="Arial" panose="020B0604020202020204" pitchFamily="34" charset="0"/>
              </a:rPr>
              <a:t>Definition, context, and collecting data </a:t>
            </a:r>
            <a:endParaRPr lang="zh-CN" altLang="zh-CN" sz="2600" kern="100" dirty="0">
              <a:effectLst/>
              <a:latin typeface="Arial" panose="020B0604020202020204" pitchFamily="34" charset="0"/>
              <a:ea typeface="等线" panose="02010600030101010101" pitchFamily="2" charset="-122"/>
              <a:cs typeface="Arial" panose="020B0604020202020204" pitchFamily="34" charset="0"/>
            </a:endParaRPr>
          </a:p>
          <a:p>
            <a:pPr algn="just"/>
            <a:r>
              <a:rPr lang="en-GB" altLang="zh-CN" sz="2600" kern="100" dirty="0">
                <a:effectLst/>
                <a:latin typeface="Arial" panose="020B0604020202020204" pitchFamily="34" charset="0"/>
                <a:ea typeface="等线" panose="02010600030101010101" pitchFamily="2" charset="-122"/>
                <a:cs typeface="Arial" panose="020B0604020202020204" pitchFamily="34" charset="0"/>
              </a:rPr>
              <a:t>Data integration (join tables)</a:t>
            </a:r>
            <a:r>
              <a:rPr lang="zh-CN" altLang="zh-CN" sz="2600" kern="100" dirty="0">
                <a:effectLst/>
                <a:latin typeface="Arial" panose="020B0604020202020204" pitchFamily="34" charset="0"/>
                <a:ea typeface="等线" panose="02010600030101010101" pitchFamily="2" charset="-122"/>
                <a:cs typeface="Arial" panose="020B0604020202020204" pitchFamily="34" charset="0"/>
              </a:rPr>
              <a:t> </a:t>
            </a:r>
            <a:endParaRPr lang="en-US" altLang="zh-CN" sz="2600" kern="100" dirty="0">
              <a:effectLst/>
              <a:latin typeface="Arial" panose="020B0604020202020204" pitchFamily="34" charset="0"/>
              <a:ea typeface="等线" panose="02010600030101010101" pitchFamily="2" charset="-122"/>
              <a:cs typeface="Arial" panose="020B0604020202020204" pitchFamily="34" charset="0"/>
            </a:endParaRPr>
          </a:p>
          <a:p>
            <a:pPr algn="just"/>
            <a:r>
              <a:rPr lang="en-GB" altLang="zh-CN" sz="2600" b="1" kern="100" dirty="0">
                <a:effectLst/>
                <a:latin typeface="Arial" panose="020B0604020202020204" pitchFamily="34" charset="0"/>
                <a:ea typeface="等线" panose="02010600030101010101" pitchFamily="2" charset="-122"/>
                <a:cs typeface="Arial" panose="020B0604020202020204" pitchFamily="34" charset="0"/>
              </a:rPr>
              <a:t>Data cleaning (missing values, outliers, data types)</a:t>
            </a:r>
            <a:endParaRPr lang="zh-CN" altLang="zh-CN" sz="2600" b="1" kern="100" dirty="0">
              <a:effectLst/>
              <a:latin typeface="Arial" panose="020B0604020202020204" pitchFamily="34" charset="0"/>
              <a:ea typeface="等线" panose="02010600030101010101" pitchFamily="2" charset="-122"/>
              <a:cs typeface="Arial" panose="020B0604020202020204" pitchFamily="34" charset="0"/>
            </a:endParaRPr>
          </a:p>
          <a:p>
            <a:pPr algn="just"/>
            <a:r>
              <a:rPr lang="en-GB" altLang="zh-CN" sz="2600" kern="100" dirty="0">
                <a:effectLst/>
                <a:latin typeface="Arial" panose="020B0604020202020204" pitchFamily="34" charset="0"/>
                <a:ea typeface="等线" panose="02010600030101010101" pitchFamily="2" charset="-122"/>
                <a:cs typeface="Arial" panose="020B0604020202020204" pitchFamily="34" charset="0"/>
              </a:rPr>
              <a:t>Data reduction (correlation check, PCA, sampling)</a:t>
            </a:r>
            <a:endParaRPr lang="zh-CN" altLang="zh-CN" sz="2600" kern="100" dirty="0">
              <a:effectLst/>
              <a:latin typeface="Arial" panose="020B0604020202020204" pitchFamily="34" charset="0"/>
              <a:ea typeface="等线" panose="02010600030101010101" pitchFamily="2" charset="-122"/>
              <a:cs typeface="Arial" panose="020B0604020202020204" pitchFamily="34" charset="0"/>
            </a:endParaRPr>
          </a:p>
          <a:p>
            <a:pPr algn="just"/>
            <a:r>
              <a:rPr lang="en-GB" altLang="zh-CN" sz="2600" kern="100" dirty="0">
                <a:effectLst/>
                <a:latin typeface="Arial" panose="020B0604020202020204" pitchFamily="34" charset="0"/>
                <a:ea typeface="等线" panose="02010600030101010101" pitchFamily="2" charset="-122"/>
                <a:cs typeface="Arial" panose="020B0604020202020204" pitchFamily="34" charset="0"/>
              </a:rPr>
              <a:t>Data transformation (normalisation, one-hot encoding)</a:t>
            </a:r>
            <a:endParaRPr lang="zh-CN" altLang="zh-CN" sz="2600" kern="100" dirty="0">
              <a:effectLst/>
              <a:latin typeface="Arial" panose="020B0604020202020204" pitchFamily="34" charset="0"/>
              <a:ea typeface="等线" panose="02010600030101010101" pitchFamily="2" charset="-122"/>
              <a:cs typeface="Arial" panose="020B0604020202020204" pitchFamily="34" charset="0"/>
            </a:endParaRPr>
          </a:p>
        </p:txBody>
      </p:sp>
    </p:spTree>
    <p:extLst>
      <p:ext uri="{BB962C8B-B14F-4D97-AF65-F5344CB8AC3E}">
        <p14:creationId xmlns:p14="http://schemas.microsoft.com/office/powerpoint/2010/main" val="23707034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4000" dirty="0"/>
              <a:t>Data Cleaning - Quality Issues</a:t>
            </a:r>
          </a:p>
        </p:txBody>
      </p:sp>
      <p:sp>
        <p:nvSpPr>
          <p:cNvPr id="3" name="Content Placeholder 2"/>
          <p:cNvSpPr>
            <a:spLocks noGrp="1"/>
          </p:cNvSpPr>
          <p:nvPr>
            <p:ph idx="1"/>
          </p:nvPr>
        </p:nvSpPr>
        <p:spPr>
          <a:xfrm>
            <a:off x="380300" y="1643459"/>
            <a:ext cx="9388108" cy="5141168"/>
          </a:xfrm>
        </p:spPr>
        <p:txBody>
          <a:bodyPr>
            <a:normAutofit/>
          </a:bodyPr>
          <a:lstStyle/>
          <a:p>
            <a:r>
              <a:rPr lang="en-GB" sz="2800" dirty="0"/>
              <a:t>Data in the real world is </a:t>
            </a:r>
            <a:r>
              <a:rPr lang="en-GB" sz="2800" dirty="0">
                <a:solidFill>
                  <a:schemeClr val="accent1">
                    <a:lumMod val="75000"/>
                  </a:schemeClr>
                </a:solidFill>
              </a:rPr>
              <a:t>dirty: </a:t>
            </a:r>
            <a:endParaRPr lang="en-GB" sz="2800" dirty="0"/>
          </a:p>
          <a:p>
            <a:pPr lvl="1"/>
            <a:r>
              <a:rPr lang="en-GB" sz="2800" dirty="0">
                <a:solidFill>
                  <a:schemeClr val="accent1">
                    <a:lumMod val="75000"/>
                  </a:schemeClr>
                </a:solidFill>
              </a:rPr>
              <a:t>Incomplete or missing</a:t>
            </a:r>
            <a:r>
              <a:rPr lang="en-GB" sz="2800" dirty="0"/>
              <a:t>: lacking attribute values or certain attributes of interest, or containing only aggregate data, </a:t>
            </a:r>
          </a:p>
          <a:p>
            <a:pPr marL="342900" lvl="1" indent="0">
              <a:buNone/>
            </a:pPr>
            <a:r>
              <a:rPr lang="en-GB" sz="2800" dirty="0"/>
              <a:t>	e.g., occupation=“ ” (missing data), Jan. 1 as everyone’s birthday? (disguised missing data) </a:t>
            </a:r>
          </a:p>
          <a:p>
            <a:pPr lvl="1"/>
            <a:r>
              <a:rPr lang="en-GB" sz="2800" dirty="0">
                <a:solidFill>
                  <a:schemeClr val="accent1">
                    <a:lumMod val="75000"/>
                  </a:schemeClr>
                </a:solidFill>
              </a:rPr>
              <a:t>Inaccurate or noisy</a:t>
            </a:r>
            <a:r>
              <a:rPr lang="en-GB" sz="2800" dirty="0"/>
              <a:t>: containing errors or outliers, </a:t>
            </a:r>
          </a:p>
          <a:p>
            <a:pPr marL="342900" lvl="1" indent="0">
              <a:buNone/>
            </a:pPr>
            <a:r>
              <a:rPr lang="en-GB" sz="2800" dirty="0"/>
              <a:t>	e.g., salary=“-10” (an error) </a:t>
            </a:r>
          </a:p>
          <a:p>
            <a:pPr lvl="1"/>
            <a:r>
              <a:rPr lang="en-US" altLang="zh-CN" sz="2600" dirty="0">
                <a:solidFill>
                  <a:schemeClr val="accent1">
                    <a:lumMod val="75000"/>
                  </a:schemeClr>
                </a:solidFill>
              </a:rPr>
              <a:t>I</a:t>
            </a:r>
            <a:r>
              <a:rPr lang="en-GB" sz="2600" dirty="0" err="1">
                <a:solidFill>
                  <a:schemeClr val="accent1">
                    <a:lumMod val="75000"/>
                  </a:schemeClr>
                </a:solidFill>
              </a:rPr>
              <a:t>nconsistent</a:t>
            </a:r>
            <a:r>
              <a:rPr lang="en-GB" sz="2600" dirty="0"/>
              <a:t>: containing discrepancies in codes or names, </a:t>
            </a:r>
          </a:p>
          <a:p>
            <a:pPr marL="342900" lvl="1" indent="0">
              <a:buNone/>
            </a:pPr>
            <a:r>
              <a:rPr lang="en-GB" sz="2600" dirty="0"/>
              <a:t>	e.g., age = “42” and birthday=“03/07/1997”</a:t>
            </a:r>
          </a:p>
        </p:txBody>
      </p:sp>
      <p:pic>
        <p:nvPicPr>
          <p:cNvPr id="5" name="Picture 4" descr="decorative">
            <a:extLst>
              <a:ext uri="{FF2B5EF4-FFF2-40B4-BE49-F238E27FC236}">
                <a16:creationId xmlns:a16="http://schemas.microsoft.com/office/drawing/2014/main" id="{8E1502D8-E7EB-4DFE-9896-A685DDE3AA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68208" y="73373"/>
            <a:ext cx="2808312" cy="1894690"/>
          </a:xfrm>
          <a:prstGeom prst="rect">
            <a:avLst/>
          </a:prstGeom>
        </p:spPr>
      </p:pic>
    </p:spTree>
    <p:extLst>
      <p:ext uri="{BB962C8B-B14F-4D97-AF65-F5344CB8AC3E}">
        <p14:creationId xmlns:p14="http://schemas.microsoft.com/office/powerpoint/2010/main" val="135711482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2D3328-9865-4A70-9FAF-83D5E1A3A944}"/>
              </a:ext>
            </a:extLst>
          </p:cNvPr>
          <p:cNvSpPr>
            <a:spLocks noGrp="1"/>
          </p:cNvSpPr>
          <p:nvPr>
            <p:ph type="title"/>
          </p:nvPr>
        </p:nvSpPr>
        <p:spPr/>
        <p:txBody>
          <a:bodyPr>
            <a:normAutofit/>
          </a:bodyPr>
          <a:lstStyle/>
          <a:p>
            <a:r>
              <a:rPr lang="en-GB" sz="4000" dirty="0"/>
              <a:t>Dirty Data – Example</a:t>
            </a:r>
          </a:p>
        </p:txBody>
      </p:sp>
      <p:sp>
        <p:nvSpPr>
          <p:cNvPr id="3" name="内容占位符 2">
            <a:extLst>
              <a:ext uri="{FF2B5EF4-FFF2-40B4-BE49-F238E27FC236}">
                <a16:creationId xmlns:a16="http://schemas.microsoft.com/office/drawing/2014/main" id="{64366DDF-E8A7-4642-A87C-299F458CE1A0}"/>
              </a:ext>
            </a:extLst>
          </p:cNvPr>
          <p:cNvSpPr>
            <a:spLocks noGrp="1"/>
          </p:cNvSpPr>
          <p:nvPr>
            <p:ph idx="1"/>
          </p:nvPr>
        </p:nvSpPr>
        <p:spPr/>
        <p:txBody>
          <a:bodyPr/>
          <a:lstStyle/>
          <a:p>
            <a:r>
              <a:rPr lang="en-GB" dirty="0"/>
              <a:t>p54</a:t>
            </a:r>
          </a:p>
        </p:txBody>
      </p:sp>
      <p:pic>
        <p:nvPicPr>
          <p:cNvPr id="5" name="Picture 4" descr="Table of dirty data">
            <a:extLst>
              <a:ext uri="{FF2B5EF4-FFF2-40B4-BE49-F238E27FC236}">
                <a16:creationId xmlns:a16="http://schemas.microsoft.com/office/drawing/2014/main" id="{4F2CE675-8189-4580-B897-D6E6AB2762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5360" y="1219106"/>
            <a:ext cx="9105061" cy="5378246"/>
          </a:xfrm>
          <a:prstGeom prst="rect">
            <a:avLst/>
          </a:prstGeom>
        </p:spPr>
      </p:pic>
    </p:spTree>
    <p:extLst>
      <p:ext uri="{BB962C8B-B14F-4D97-AF65-F5344CB8AC3E}">
        <p14:creationId xmlns:p14="http://schemas.microsoft.com/office/powerpoint/2010/main" val="3147435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D2C6EB-80DF-4311-8636-D20EC770F3CF}"/>
              </a:ext>
            </a:extLst>
          </p:cNvPr>
          <p:cNvSpPr>
            <a:spLocks noGrp="1"/>
          </p:cNvSpPr>
          <p:nvPr>
            <p:ph type="title"/>
          </p:nvPr>
        </p:nvSpPr>
        <p:spPr/>
        <p:txBody>
          <a:bodyPr>
            <a:normAutofit/>
          </a:bodyPr>
          <a:lstStyle/>
          <a:p>
            <a:r>
              <a:rPr lang="en-GB" sz="4000" dirty="0"/>
              <a:t>Why Data Cleaning?</a:t>
            </a:r>
          </a:p>
        </p:txBody>
      </p:sp>
      <p:sp>
        <p:nvSpPr>
          <p:cNvPr id="3" name="内容占位符 2">
            <a:extLst>
              <a:ext uri="{FF2B5EF4-FFF2-40B4-BE49-F238E27FC236}">
                <a16:creationId xmlns:a16="http://schemas.microsoft.com/office/drawing/2014/main" id="{D58AB691-9BAA-494F-9E64-49956C52CFED}"/>
              </a:ext>
            </a:extLst>
          </p:cNvPr>
          <p:cNvSpPr>
            <a:spLocks noGrp="1"/>
          </p:cNvSpPr>
          <p:nvPr>
            <p:ph idx="1"/>
          </p:nvPr>
        </p:nvSpPr>
        <p:spPr>
          <a:xfrm>
            <a:off x="380300" y="1643459"/>
            <a:ext cx="9244092" cy="5141168"/>
          </a:xfrm>
        </p:spPr>
        <p:txBody>
          <a:bodyPr>
            <a:normAutofit/>
          </a:bodyPr>
          <a:lstStyle/>
          <a:p>
            <a:r>
              <a:rPr lang="en-GB" sz="2800" dirty="0"/>
              <a:t>“Data cleaning is one of the three biggest problems in data warehousing”— Ralph Kimball </a:t>
            </a:r>
          </a:p>
          <a:p>
            <a:r>
              <a:rPr lang="en-GB" sz="2800" dirty="0"/>
              <a:t>“Data cleaning is the number one problem in data warehousing”— DCI survey </a:t>
            </a:r>
          </a:p>
          <a:p>
            <a:r>
              <a:rPr lang="en-GB" sz="2800" dirty="0"/>
              <a:t>Quality data beats fancy data mining algorithms</a:t>
            </a:r>
          </a:p>
        </p:txBody>
      </p:sp>
      <p:pic>
        <p:nvPicPr>
          <p:cNvPr id="5" name="Picture 4" descr="decorative image explaining Garbage in garbage out">
            <a:extLst>
              <a:ext uri="{FF2B5EF4-FFF2-40B4-BE49-F238E27FC236}">
                <a16:creationId xmlns:a16="http://schemas.microsoft.com/office/drawing/2014/main" id="{D67ED99C-A2B8-4C51-9748-702D997A35E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75720" y="4457892"/>
            <a:ext cx="3389951" cy="2304256"/>
          </a:xfrm>
          <a:prstGeom prst="rect">
            <a:avLst/>
          </a:prstGeom>
        </p:spPr>
      </p:pic>
    </p:spTree>
    <p:extLst>
      <p:ext uri="{BB962C8B-B14F-4D97-AF65-F5344CB8AC3E}">
        <p14:creationId xmlns:p14="http://schemas.microsoft.com/office/powerpoint/2010/main" val="118266542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F5D24B-5FFF-4A53-A010-E3CF49F07E6B}"/>
              </a:ext>
            </a:extLst>
          </p:cNvPr>
          <p:cNvSpPr>
            <a:spLocks noGrp="1"/>
          </p:cNvSpPr>
          <p:nvPr>
            <p:ph type="title"/>
          </p:nvPr>
        </p:nvSpPr>
        <p:spPr/>
        <p:txBody>
          <a:bodyPr>
            <a:normAutofit/>
          </a:bodyPr>
          <a:lstStyle/>
          <a:p>
            <a:r>
              <a:rPr lang="en-GB" sz="4000" dirty="0"/>
              <a:t>Incomplete (Missing) Data</a:t>
            </a:r>
          </a:p>
        </p:txBody>
      </p:sp>
      <p:sp>
        <p:nvSpPr>
          <p:cNvPr id="3" name="内容占位符 2">
            <a:extLst>
              <a:ext uri="{FF2B5EF4-FFF2-40B4-BE49-F238E27FC236}">
                <a16:creationId xmlns:a16="http://schemas.microsoft.com/office/drawing/2014/main" id="{C7EF8C81-ADD4-41C0-9032-EAA488D1D30E}"/>
              </a:ext>
            </a:extLst>
          </p:cNvPr>
          <p:cNvSpPr>
            <a:spLocks noGrp="1"/>
          </p:cNvSpPr>
          <p:nvPr>
            <p:ph idx="1"/>
          </p:nvPr>
        </p:nvSpPr>
        <p:spPr>
          <a:xfrm>
            <a:off x="335360" y="1456184"/>
            <a:ext cx="8740036" cy="5141168"/>
          </a:xfrm>
        </p:spPr>
        <p:txBody>
          <a:bodyPr>
            <a:normAutofit lnSpcReduction="10000"/>
          </a:bodyPr>
          <a:lstStyle/>
          <a:p>
            <a:r>
              <a:rPr lang="en-GB" sz="2800" dirty="0"/>
              <a:t>Data is not always available </a:t>
            </a:r>
          </a:p>
          <a:p>
            <a:pPr lvl="1"/>
            <a:r>
              <a:rPr lang="en-GB" sz="2600" dirty="0"/>
              <a:t>E.g., many rows have no recorded value for several attributes, such as customer income in sales data </a:t>
            </a:r>
          </a:p>
          <a:p>
            <a:pPr lvl="1"/>
            <a:endParaRPr lang="en-GB" sz="2600" dirty="0"/>
          </a:p>
          <a:p>
            <a:r>
              <a:rPr lang="en-GB" sz="2800" dirty="0"/>
              <a:t>Missing data may be due to </a:t>
            </a:r>
          </a:p>
          <a:p>
            <a:pPr lvl="1"/>
            <a:r>
              <a:rPr lang="en-US" sz="2600" dirty="0"/>
              <a:t>E</a:t>
            </a:r>
            <a:r>
              <a:rPr lang="en-GB" sz="2600" dirty="0" err="1"/>
              <a:t>quipment</a:t>
            </a:r>
            <a:r>
              <a:rPr lang="en-GB" sz="2600" dirty="0"/>
              <a:t> malfunction </a:t>
            </a:r>
          </a:p>
          <a:p>
            <a:pPr lvl="1"/>
            <a:r>
              <a:rPr lang="en-GB" sz="2600" dirty="0"/>
              <a:t>Inconsistent with other recorded data and thus deleted </a:t>
            </a:r>
          </a:p>
          <a:p>
            <a:pPr lvl="1"/>
            <a:r>
              <a:rPr lang="en-GB" sz="2600" dirty="0"/>
              <a:t>Data not entered due to misunderstanding </a:t>
            </a:r>
          </a:p>
          <a:p>
            <a:pPr lvl="1"/>
            <a:r>
              <a:rPr lang="en-GB" sz="2600" dirty="0"/>
              <a:t>Certain data may not be considered important at the time of entry </a:t>
            </a:r>
          </a:p>
          <a:p>
            <a:pPr lvl="1"/>
            <a:r>
              <a:rPr lang="en-GB" sz="2600" dirty="0"/>
              <a:t>No recorded history or changes of the data</a:t>
            </a:r>
          </a:p>
        </p:txBody>
      </p:sp>
      <p:pic>
        <p:nvPicPr>
          <p:cNvPr id="7" name="Picture 6" descr="decorative">
            <a:extLst>
              <a:ext uri="{FF2B5EF4-FFF2-40B4-BE49-F238E27FC236}">
                <a16:creationId xmlns:a16="http://schemas.microsoft.com/office/drawing/2014/main" id="{0A09C731-E852-45E3-88C0-50FACD16AD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88088" y="116632"/>
            <a:ext cx="2085145" cy="1690283"/>
          </a:xfrm>
          <a:prstGeom prst="rect">
            <a:avLst/>
          </a:prstGeom>
        </p:spPr>
      </p:pic>
    </p:spTree>
    <p:extLst>
      <p:ext uri="{BB962C8B-B14F-4D97-AF65-F5344CB8AC3E}">
        <p14:creationId xmlns:p14="http://schemas.microsoft.com/office/powerpoint/2010/main" val="2576991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03E568-72B3-4C63-9D72-4937E5B0841A}"/>
              </a:ext>
            </a:extLst>
          </p:cNvPr>
          <p:cNvSpPr>
            <a:spLocks noGrp="1"/>
          </p:cNvSpPr>
          <p:nvPr>
            <p:ph type="title"/>
          </p:nvPr>
        </p:nvSpPr>
        <p:spPr/>
        <p:txBody>
          <a:bodyPr>
            <a:normAutofit/>
          </a:bodyPr>
          <a:lstStyle/>
          <a:p>
            <a:r>
              <a:rPr lang="en-US" altLang="zh-CN" sz="2800" b="1" dirty="0">
                <a:latin typeface="Arial" panose="020B0604020202020204" pitchFamily="34" charset="0"/>
                <a:cs typeface="Arial" panose="020B0604020202020204" pitchFamily="34" charset="0"/>
              </a:rPr>
              <a:t>Table of Content</a:t>
            </a:r>
            <a:endParaRPr lang="zh-CN" altLang="en-US" sz="2800" b="1" dirty="0">
              <a:latin typeface="Arial" panose="020B0604020202020204" pitchFamily="34" charset="0"/>
              <a:cs typeface="Arial" panose="020B0604020202020204" pitchFamily="34" charset="0"/>
            </a:endParaRPr>
          </a:p>
        </p:txBody>
      </p:sp>
      <p:sp>
        <p:nvSpPr>
          <p:cNvPr id="3" name="内容占位符 2">
            <a:extLst>
              <a:ext uri="{FF2B5EF4-FFF2-40B4-BE49-F238E27FC236}">
                <a16:creationId xmlns:a16="http://schemas.microsoft.com/office/drawing/2014/main" id="{C951DD26-5F1D-4FC6-9DDD-EEE057610505}"/>
              </a:ext>
            </a:extLst>
          </p:cNvPr>
          <p:cNvSpPr>
            <a:spLocks noGrp="1"/>
          </p:cNvSpPr>
          <p:nvPr>
            <p:ph idx="1"/>
          </p:nvPr>
        </p:nvSpPr>
        <p:spPr/>
        <p:txBody>
          <a:bodyPr>
            <a:normAutofit/>
          </a:bodyPr>
          <a:lstStyle/>
          <a:p>
            <a:pPr algn="just"/>
            <a:r>
              <a:rPr lang="en-GB" altLang="zh-CN" sz="2600" b="1" kern="100" dirty="0">
                <a:effectLst/>
                <a:latin typeface="Arial" panose="020B0604020202020204" pitchFamily="34" charset="0"/>
                <a:ea typeface="等线" panose="02010600030101010101" pitchFamily="2" charset="-122"/>
                <a:cs typeface="Arial" panose="020B0604020202020204" pitchFamily="34" charset="0"/>
              </a:rPr>
              <a:t>Definition, context, and collecting data </a:t>
            </a:r>
            <a:endParaRPr lang="zh-CN" altLang="zh-CN" sz="2600" b="1" kern="100" dirty="0">
              <a:effectLst/>
              <a:latin typeface="Arial" panose="020B0604020202020204" pitchFamily="34" charset="0"/>
              <a:ea typeface="等线" panose="02010600030101010101" pitchFamily="2" charset="-122"/>
              <a:cs typeface="Arial" panose="020B0604020202020204" pitchFamily="34" charset="0"/>
            </a:endParaRPr>
          </a:p>
          <a:p>
            <a:pPr algn="just"/>
            <a:r>
              <a:rPr lang="en-GB" altLang="zh-CN" sz="2600" b="1" kern="100" dirty="0">
                <a:effectLst/>
                <a:latin typeface="Arial" panose="020B0604020202020204" pitchFamily="34" charset="0"/>
                <a:ea typeface="等线" panose="02010600030101010101" pitchFamily="2" charset="-122"/>
                <a:cs typeface="Arial" panose="020B0604020202020204" pitchFamily="34" charset="0"/>
              </a:rPr>
              <a:t>Data integration (join tables)</a:t>
            </a:r>
            <a:r>
              <a:rPr lang="zh-CN" altLang="zh-CN" sz="2600" b="1" kern="100" dirty="0">
                <a:effectLst/>
                <a:latin typeface="Arial" panose="020B0604020202020204" pitchFamily="34" charset="0"/>
                <a:ea typeface="等线" panose="02010600030101010101" pitchFamily="2" charset="-122"/>
                <a:cs typeface="Arial" panose="020B0604020202020204" pitchFamily="34" charset="0"/>
              </a:rPr>
              <a:t> </a:t>
            </a:r>
            <a:endParaRPr lang="en-US" altLang="zh-CN" sz="2600" b="1" kern="100" dirty="0">
              <a:effectLst/>
              <a:latin typeface="Arial" panose="020B0604020202020204" pitchFamily="34" charset="0"/>
              <a:ea typeface="等线" panose="02010600030101010101" pitchFamily="2" charset="-122"/>
              <a:cs typeface="Arial" panose="020B0604020202020204" pitchFamily="34" charset="0"/>
            </a:endParaRPr>
          </a:p>
          <a:p>
            <a:pPr algn="just"/>
            <a:r>
              <a:rPr lang="en-GB" altLang="zh-CN" sz="2600" kern="100" dirty="0">
                <a:effectLst/>
                <a:latin typeface="Arial" panose="020B0604020202020204" pitchFamily="34" charset="0"/>
                <a:ea typeface="等线" panose="02010600030101010101" pitchFamily="2" charset="-122"/>
                <a:cs typeface="Arial" panose="020B0604020202020204" pitchFamily="34" charset="0"/>
              </a:rPr>
              <a:t>Data cleaning (missing values, outliers, data types)</a:t>
            </a:r>
            <a:endParaRPr lang="zh-CN" altLang="zh-CN" sz="2600" kern="100" dirty="0">
              <a:effectLst/>
              <a:latin typeface="Arial" panose="020B0604020202020204" pitchFamily="34" charset="0"/>
              <a:ea typeface="等线" panose="02010600030101010101" pitchFamily="2" charset="-122"/>
              <a:cs typeface="Arial" panose="020B0604020202020204" pitchFamily="34" charset="0"/>
            </a:endParaRPr>
          </a:p>
          <a:p>
            <a:pPr algn="just"/>
            <a:r>
              <a:rPr lang="en-GB" altLang="zh-CN" sz="2600" kern="100" dirty="0">
                <a:effectLst/>
                <a:latin typeface="Arial" panose="020B0604020202020204" pitchFamily="34" charset="0"/>
                <a:ea typeface="等线" panose="02010600030101010101" pitchFamily="2" charset="-122"/>
                <a:cs typeface="Arial" panose="020B0604020202020204" pitchFamily="34" charset="0"/>
              </a:rPr>
              <a:t>Data reduction (correlation check and PCA)</a:t>
            </a:r>
            <a:endParaRPr lang="zh-CN" altLang="zh-CN" sz="2600" kern="100" dirty="0">
              <a:effectLst/>
              <a:latin typeface="Arial" panose="020B0604020202020204" pitchFamily="34" charset="0"/>
              <a:ea typeface="等线" panose="02010600030101010101" pitchFamily="2" charset="-122"/>
              <a:cs typeface="Arial" panose="020B0604020202020204" pitchFamily="34" charset="0"/>
            </a:endParaRPr>
          </a:p>
          <a:p>
            <a:pPr algn="just"/>
            <a:r>
              <a:rPr lang="en-GB" altLang="zh-CN" sz="2600" kern="100" dirty="0">
                <a:effectLst/>
                <a:latin typeface="Arial" panose="020B0604020202020204" pitchFamily="34" charset="0"/>
                <a:ea typeface="等线" panose="02010600030101010101" pitchFamily="2" charset="-122"/>
                <a:cs typeface="Arial" panose="020B0604020202020204" pitchFamily="34" charset="0"/>
              </a:rPr>
              <a:t>Data transformation (normalisation and one-hot encoding)</a:t>
            </a:r>
            <a:endParaRPr lang="zh-CN" altLang="zh-CN" sz="2600" kern="100" dirty="0">
              <a:effectLst/>
              <a:latin typeface="Arial" panose="020B0604020202020204" pitchFamily="34" charset="0"/>
              <a:ea typeface="等线" panose="02010600030101010101" pitchFamily="2" charset="-122"/>
              <a:cs typeface="Arial" panose="020B0604020202020204" pitchFamily="34" charset="0"/>
            </a:endParaRPr>
          </a:p>
        </p:txBody>
      </p:sp>
    </p:spTree>
    <p:extLst>
      <p:ext uri="{BB962C8B-B14F-4D97-AF65-F5344CB8AC3E}">
        <p14:creationId xmlns:p14="http://schemas.microsoft.com/office/powerpoint/2010/main" val="4545701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BA6E8D-A24B-4E98-8DF3-3E3AA5E02ADC}"/>
              </a:ext>
            </a:extLst>
          </p:cNvPr>
          <p:cNvSpPr>
            <a:spLocks noGrp="1"/>
          </p:cNvSpPr>
          <p:nvPr>
            <p:ph type="title"/>
          </p:nvPr>
        </p:nvSpPr>
        <p:spPr>
          <a:xfrm>
            <a:off x="340141" y="116632"/>
            <a:ext cx="10972800" cy="1143000"/>
          </a:xfrm>
        </p:spPr>
        <p:txBody>
          <a:bodyPr>
            <a:normAutofit/>
          </a:bodyPr>
          <a:lstStyle/>
          <a:p>
            <a:r>
              <a:rPr lang="en-GB" sz="4000" dirty="0"/>
              <a:t>No Easy Fix for Missing Values</a:t>
            </a:r>
          </a:p>
        </p:txBody>
      </p:sp>
      <p:sp>
        <p:nvSpPr>
          <p:cNvPr id="3" name="Content Placeholder 2">
            <a:extLst>
              <a:ext uri="{FF2B5EF4-FFF2-40B4-BE49-F238E27FC236}">
                <a16:creationId xmlns:a16="http://schemas.microsoft.com/office/drawing/2014/main" id="{636296C6-695B-4C15-BDDD-832EE805A1E0}"/>
              </a:ext>
            </a:extLst>
          </p:cNvPr>
          <p:cNvSpPr>
            <a:spLocks noGrp="1"/>
          </p:cNvSpPr>
          <p:nvPr>
            <p:ph idx="1"/>
          </p:nvPr>
        </p:nvSpPr>
        <p:spPr>
          <a:xfrm>
            <a:off x="340141" y="1340768"/>
            <a:ext cx="10972800" cy="5141168"/>
          </a:xfrm>
        </p:spPr>
        <p:txBody>
          <a:bodyPr>
            <a:normAutofit fontScale="85000" lnSpcReduction="20000"/>
          </a:bodyPr>
          <a:lstStyle/>
          <a:p>
            <a:pPr marL="0" indent="0">
              <a:buNone/>
            </a:pPr>
            <a:r>
              <a:rPr lang="en-GB" sz="2800" u="sng" dirty="0">
                <a:solidFill>
                  <a:schemeClr val="accent1">
                    <a:lumMod val="75000"/>
                  </a:schemeClr>
                </a:solidFill>
              </a:rPr>
              <a:t>Throw</a:t>
            </a:r>
            <a:r>
              <a:rPr lang="en-GB" sz="2800" dirty="0"/>
              <a:t> out the records with missing values? </a:t>
            </a:r>
          </a:p>
          <a:p>
            <a:pPr marL="0" indent="0">
              <a:buNone/>
            </a:pPr>
            <a:r>
              <a:rPr lang="en-GB" sz="2800" dirty="0"/>
              <a:t>■ No? This creates a bias for the sample</a:t>
            </a:r>
          </a:p>
          <a:p>
            <a:pPr marL="0" indent="0">
              <a:buNone/>
            </a:pPr>
            <a:r>
              <a:rPr lang="en-GB" sz="2800" u="sng" dirty="0">
                <a:solidFill>
                  <a:schemeClr val="accent1">
                    <a:lumMod val="75000"/>
                  </a:schemeClr>
                </a:solidFill>
              </a:rPr>
              <a:t>Delete </a:t>
            </a:r>
            <a:r>
              <a:rPr lang="en-GB" sz="2800" dirty="0"/>
              <a:t>the column with missing values? </a:t>
            </a:r>
          </a:p>
          <a:p>
            <a:pPr marL="0" indent="0">
              <a:buNone/>
            </a:pPr>
            <a:r>
              <a:rPr lang="en-GB" sz="2800" dirty="0"/>
              <a:t>■ No? Only if the column data is unnecessary</a:t>
            </a:r>
          </a:p>
          <a:p>
            <a:pPr marL="0" indent="0">
              <a:buNone/>
            </a:pPr>
            <a:r>
              <a:rPr lang="en-GB" sz="2800" u="sng" dirty="0">
                <a:solidFill>
                  <a:schemeClr val="accent1">
                    <a:lumMod val="75000"/>
                  </a:schemeClr>
                </a:solidFill>
              </a:rPr>
              <a:t>Replace </a:t>
            </a:r>
            <a:r>
              <a:rPr lang="en-GB" sz="2800" dirty="0"/>
              <a:t>missing values with a “special” value (e.g., -99)? </a:t>
            </a:r>
          </a:p>
          <a:p>
            <a:pPr marL="0" indent="0">
              <a:buNone/>
            </a:pPr>
            <a:r>
              <a:rPr lang="en-GB" sz="2800" dirty="0"/>
              <a:t>■ No. This resembles any other value to data analytics. </a:t>
            </a:r>
          </a:p>
          <a:p>
            <a:pPr marL="0" indent="0">
              <a:buNone/>
            </a:pPr>
            <a:r>
              <a:rPr lang="en-GB" sz="2800" u="sng" dirty="0">
                <a:solidFill>
                  <a:schemeClr val="accent1">
                    <a:lumMod val="75000"/>
                  </a:schemeClr>
                </a:solidFill>
              </a:rPr>
              <a:t>Replace</a:t>
            </a:r>
            <a:r>
              <a:rPr lang="en-GB" sz="2800" dirty="0"/>
              <a:t> with some “typical” value? mean, median, or mode? </a:t>
            </a:r>
          </a:p>
          <a:p>
            <a:pPr marL="0" indent="0">
              <a:buNone/>
            </a:pPr>
            <a:r>
              <a:rPr lang="en-GB" sz="2800" dirty="0"/>
              <a:t>■ Maybe. Possible changes to the distribution. </a:t>
            </a:r>
          </a:p>
          <a:p>
            <a:pPr marL="0" indent="0">
              <a:buNone/>
            </a:pPr>
            <a:r>
              <a:rPr lang="en-GB" sz="2800" u="sng" dirty="0">
                <a:solidFill>
                  <a:schemeClr val="accent1">
                    <a:lumMod val="75000"/>
                  </a:schemeClr>
                </a:solidFill>
              </a:rPr>
              <a:t>Impute </a:t>
            </a:r>
            <a:r>
              <a:rPr lang="en-GB" sz="2800" dirty="0"/>
              <a:t>a value? (Imputed values should be flagged.) </a:t>
            </a:r>
          </a:p>
          <a:p>
            <a:pPr marL="0" indent="0">
              <a:buNone/>
            </a:pPr>
            <a:r>
              <a:rPr lang="en-GB" sz="2800" dirty="0"/>
              <a:t>■ Maybe. Use distribution of values to randomly choose a value. </a:t>
            </a:r>
          </a:p>
          <a:p>
            <a:pPr marL="0" indent="0">
              <a:buNone/>
            </a:pPr>
            <a:r>
              <a:rPr lang="en-GB" sz="2800" u="sng" dirty="0">
                <a:solidFill>
                  <a:schemeClr val="accent1">
                    <a:lumMod val="75000"/>
                  </a:schemeClr>
                </a:solidFill>
              </a:rPr>
              <a:t>Use</a:t>
            </a:r>
            <a:r>
              <a:rPr lang="en-GB" sz="2800" dirty="0"/>
              <a:t> data mining techniques that can handle missing values? </a:t>
            </a:r>
          </a:p>
          <a:p>
            <a:pPr marL="0" indent="0">
              <a:buNone/>
            </a:pPr>
            <a:r>
              <a:rPr lang="en-GB" sz="2800" dirty="0"/>
              <a:t>■ Yes. For example, decision tree can be applicable. </a:t>
            </a:r>
          </a:p>
          <a:p>
            <a:pPr marL="0" indent="0">
              <a:buNone/>
            </a:pPr>
            <a:r>
              <a:rPr lang="en-GB" sz="2800" u="sng" dirty="0">
                <a:solidFill>
                  <a:schemeClr val="accent1">
                    <a:lumMod val="75000"/>
                  </a:schemeClr>
                </a:solidFill>
              </a:rPr>
              <a:t>Partition</a:t>
            </a:r>
            <a:r>
              <a:rPr lang="en-GB" sz="2800" dirty="0"/>
              <a:t> records and build multiple models? </a:t>
            </a:r>
          </a:p>
          <a:p>
            <a:pPr marL="0" indent="0">
              <a:buNone/>
            </a:pPr>
            <a:r>
              <a:rPr lang="en-GB" sz="2800" dirty="0"/>
              <a:t>■ Yes. This is possible when data isn’t insufficient.</a:t>
            </a:r>
          </a:p>
        </p:txBody>
      </p:sp>
      <p:pic>
        <p:nvPicPr>
          <p:cNvPr id="5" name="Picture 4" descr="decorative">
            <a:extLst>
              <a:ext uri="{FF2B5EF4-FFF2-40B4-BE49-F238E27FC236}">
                <a16:creationId xmlns:a16="http://schemas.microsoft.com/office/drawing/2014/main" id="{A060A6C2-52D0-426C-9F6A-F63E5B3D645F}"/>
              </a:ext>
            </a:extLst>
          </p:cNvPr>
          <p:cNvPicPr>
            <a:picLocks noChangeAspect="1"/>
          </p:cNvPicPr>
          <p:nvPr/>
        </p:nvPicPr>
        <p:blipFill>
          <a:blip r:embed="rId3"/>
          <a:stretch>
            <a:fillRect/>
          </a:stretch>
        </p:blipFill>
        <p:spPr>
          <a:xfrm>
            <a:off x="7536160" y="-410581"/>
            <a:ext cx="2333427" cy="2055186"/>
          </a:xfrm>
          <a:prstGeom prst="rect">
            <a:avLst/>
          </a:prstGeom>
        </p:spPr>
      </p:pic>
    </p:spTree>
    <p:extLst>
      <p:ext uri="{BB962C8B-B14F-4D97-AF65-F5344CB8AC3E}">
        <p14:creationId xmlns:p14="http://schemas.microsoft.com/office/powerpoint/2010/main" val="342800053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87F044-9EC9-4D2D-85F5-298FC7F6F14D}"/>
              </a:ext>
            </a:extLst>
          </p:cNvPr>
          <p:cNvSpPr>
            <a:spLocks noGrp="1"/>
          </p:cNvSpPr>
          <p:nvPr>
            <p:ph type="title"/>
          </p:nvPr>
        </p:nvSpPr>
        <p:spPr/>
        <p:txBody>
          <a:bodyPr>
            <a:normAutofit/>
          </a:bodyPr>
          <a:lstStyle/>
          <a:p>
            <a:r>
              <a:rPr lang="en-GB" sz="4000" dirty="0"/>
              <a:t>No Easy Fix – Time Series Data</a:t>
            </a:r>
          </a:p>
        </p:txBody>
      </p:sp>
      <p:sp>
        <p:nvSpPr>
          <p:cNvPr id="3" name="Content Placeholder 2">
            <a:extLst>
              <a:ext uri="{FF2B5EF4-FFF2-40B4-BE49-F238E27FC236}">
                <a16:creationId xmlns:a16="http://schemas.microsoft.com/office/drawing/2014/main" id="{E8C2AD92-C165-4100-8A10-742B1B4BC69C}"/>
              </a:ext>
            </a:extLst>
          </p:cNvPr>
          <p:cNvSpPr>
            <a:spLocks noGrp="1"/>
          </p:cNvSpPr>
          <p:nvPr>
            <p:ph idx="1"/>
          </p:nvPr>
        </p:nvSpPr>
        <p:spPr/>
        <p:txBody>
          <a:bodyPr>
            <a:normAutofit/>
          </a:bodyPr>
          <a:lstStyle/>
          <a:p>
            <a:r>
              <a:rPr lang="en-GB" sz="2800" dirty="0"/>
              <a:t>How to find and impute these missing data?</a:t>
            </a:r>
          </a:p>
        </p:txBody>
      </p:sp>
      <p:pic>
        <p:nvPicPr>
          <p:cNvPr id="5" name="Picture 4" descr="line chart of monthly average sales and monthly average number of customers, where data for Oct, Nov, and Dec 2014 is missing. ">
            <a:extLst>
              <a:ext uri="{FF2B5EF4-FFF2-40B4-BE49-F238E27FC236}">
                <a16:creationId xmlns:a16="http://schemas.microsoft.com/office/drawing/2014/main" id="{673313A5-D30B-40F8-87FA-52036685C2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7408" y="2151682"/>
            <a:ext cx="9793088" cy="4632945"/>
          </a:xfrm>
          <a:prstGeom prst="rect">
            <a:avLst/>
          </a:prstGeom>
        </p:spPr>
      </p:pic>
    </p:spTree>
    <p:extLst>
      <p:ext uri="{BB962C8B-B14F-4D97-AF65-F5344CB8AC3E}">
        <p14:creationId xmlns:p14="http://schemas.microsoft.com/office/powerpoint/2010/main" val="83607187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2A9BFC-9780-45C7-B453-92001AB9CB97}"/>
              </a:ext>
            </a:extLst>
          </p:cNvPr>
          <p:cNvSpPr>
            <a:spLocks noGrp="1"/>
          </p:cNvSpPr>
          <p:nvPr>
            <p:ph type="title"/>
          </p:nvPr>
        </p:nvSpPr>
        <p:spPr/>
        <p:txBody>
          <a:bodyPr>
            <a:normAutofit/>
          </a:bodyPr>
          <a:lstStyle/>
          <a:p>
            <a:r>
              <a:rPr lang="en-GB" sz="4000" dirty="0"/>
              <a:t>Inaccurate (Noisy) Data</a:t>
            </a:r>
          </a:p>
        </p:txBody>
      </p:sp>
      <p:sp>
        <p:nvSpPr>
          <p:cNvPr id="3" name="Content Placeholder 2">
            <a:extLst>
              <a:ext uri="{FF2B5EF4-FFF2-40B4-BE49-F238E27FC236}">
                <a16:creationId xmlns:a16="http://schemas.microsoft.com/office/drawing/2014/main" id="{867301F4-611F-4694-A296-502F57396AE8}"/>
              </a:ext>
            </a:extLst>
          </p:cNvPr>
          <p:cNvSpPr>
            <a:spLocks noGrp="1"/>
          </p:cNvSpPr>
          <p:nvPr>
            <p:ph idx="1"/>
          </p:nvPr>
        </p:nvSpPr>
        <p:spPr>
          <a:xfrm>
            <a:off x="380300" y="1816224"/>
            <a:ext cx="9388108" cy="5141168"/>
          </a:xfrm>
        </p:spPr>
        <p:txBody>
          <a:bodyPr>
            <a:normAutofit/>
          </a:bodyPr>
          <a:lstStyle/>
          <a:p>
            <a:r>
              <a:rPr lang="en-GB" sz="2800" dirty="0"/>
              <a:t>Noise: random error or variance in a measured variable </a:t>
            </a:r>
          </a:p>
          <a:p>
            <a:endParaRPr lang="en-GB" sz="2800" dirty="0"/>
          </a:p>
          <a:p>
            <a:r>
              <a:rPr lang="en-GB" sz="2800" dirty="0"/>
              <a:t>Incorrect attribute values may be due to </a:t>
            </a:r>
          </a:p>
          <a:p>
            <a:pPr lvl="1"/>
            <a:r>
              <a:rPr lang="en-GB" sz="2400" dirty="0"/>
              <a:t>Faulty data collection instruments </a:t>
            </a:r>
          </a:p>
          <a:p>
            <a:pPr lvl="1"/>
            <a:r>
              <a:rPr lang="en-GB" sz="2400" dirty="0"/>
              <a:t>Data entry problems </a:t>
            </a:r>
          </a:p>
          <a:p>
            <a:pPr lvl="1"/>
            <a:r>
              <a:rPr lang="en-GB" sz="2400" dirty="0"/>
              <a:t>Data transmission problems </a:t>
            </a:r>
          </a:p>
          <a:p>
            <a:pPr lvl="1"/>
            <a:r>
              <a:rPr lang="en-GB" sz="2400" dirty="0"/>
              <a:t>Technology limitation </a:t>
            </a:r>
          </a:p>
          <a:p>
            <a:pPr lvl="1"/>
            <a:r>
              <a:rPr lang="en-GB" sz="2400" dirty="0"/>
              <a:t>Inconsistency in naming convention</a:t>
            </a:r>
          </a:p>
        </p:txBody>
      </p:sp>
      <p:pic>
        <p:nvPicPr>
          <p:cNvPr id="4" name="Picture 3" descr="decorative&#10;">
            <a:extLst>
              <a:ext uri="{FF2B5EF4-FFF2-40B4-BE49-F238E27FC236}">
                <a16:creationId xmlns:a16="http://schemas.microsoft.com/office/drawing/2014/main" id="{B3EA8745-200D-47B8-BE4F-4A3DD49566B2}"/>
              </a:ext>
            </a:extLst>
          </p:cNvPr>
          <p:cNvPicPr>
            <a:picLocks noChangeAspect="1"/>
          </p:cNvPicPr>
          <p:nvPr/>
        </p:nvPicPr>
        <p:blipFill>
          <a:blip r:embed="rId3"/>
          <a:stretch>
            <a:fillRect/>
          </a:stretch>
        </p:blipFill>
        <p:spPr>
          <a:xfrm>
            <a:off x="7032104" y="-32028"/>
            <a:ext cx="2066920" cy="1860228"/>
          </a:xfrm>
          <a:prstGeom prst="rect">
            <a:avLst/>
          </a:prstGeom>
        </p:spPr>
      </p:pic>
    </p:spTree>
    <p:extLst>
      <p:ext uri="{BB962C8B-B14F-4D97-AF65-F5344CB8AC3E}">
        <p14:creationId xmlns:p14="http://schemas.microsoft.com/office/powerpoint/2010/main" val="220099818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577BAA-372E-4D6C-95FF-C145B5EDB241}"/>
              </a:ext>
            </a:extLst>
          </p:cNvPr>
          <p:cNvSpPr>
            <a:spLocks noGrp="1"/>
          </p:cNvSpPr>
          <p:nvPr>
            <p:ph type="title"/>
          </p:nvPr>
        </p:nvSpPr>
        <p:spPr/>
        <p:txBody>
          <a:bodyPr>
            <a:normAutofit/>
          </a:bodyPr>
          <a:lstStyle/>
          <a:p>
            <a:r>
              <a:rPr lang="en-GB" sz="4000" dirty="0"/>
              <a:t>How to Handle Noisy Data?</a:t>
            </a:r>
          </a:p>
        </p:txBody>
      </p:sp>
      <p:sp>
        <p:nvSpPr>
          <p:cNvPr id="3" name="Content Placeholder 2">
            <a:extLst>
              <a:ext uri="{FF2B5EF4-FFF2-40B4-BE49-F238E27FC236}">
                <a16:creationId xmlns:a16="http://schemas.microsoft.com/office/drawing/2014/main" id="{ACAFEA3F-CBAD-4440-9704-C1A252460275}"/>
              </a:ext>
            </a:extLst>
          </p:cNvPr>
          <p:cNvSpPr>
            <a:spLocks noGrp="1"/>
          </p:cNvSpPr>
          <p:nvPr>
            <p:ph idx="1"/>
          </p:nvPr>
        </p:nvSpPr>
        <p:spPr>
          <a:xfrm>
            <a:off x="479376" y="1268760"/>
            <a:ext cx="10972800" cy="5141168"/>
          </a:xfrm>
        </p:spPr>
        <p:txBody>
          <a:bodyPr>
            <a:normAutofit/>
          </a:bodyPr>
          <a:lstStyle/>
          <a:p>
            <a:r>
              <a:rPr lang="en-GB" sz="2800" dirty="0"/>
              <a:t>Binning and smoothing </a:t>
            </a:r>
          </a:p>
          <a:p>
            <a:pPr lvl="1"/>
            <a:r>
              <a:rPr lang="en-GB" sz="2800" dirty="0"/>
              <a:t>Sort data and partition into bins (equal-width, equal-depth)</a:t>
            </a:r>
          </a:p>
          <a:p>
            <a:pPr lvl="1"/>
            <a:r>
              <a:rPr lang="en-GB" sz="2800" dirty="0"/>
              <a:t>Smooth by bin means, median, or</a:t>
            </a:r>
            <a:r>
              <a:rPr lang="zh-CN" altLang="en-US" sz="2800" dirty="0"/>
              <a:t> </a:t>
            </a:r>
            <a:r>
              <a:rPr lang="en-GB" sz="2800" dirty="0"/>
              <a:t>boundaries, etc. </a:t>
            </a:r>
          </a:p>
          <a:p>
            <a:r>
              <a:rPr lang="en-GB" sz="2800" dirty="0"/>
              <a:t>Regression </a:t>
            </a:r>
          </a:p>
          <a:p>
            <a:pPr lvl="1"/>
            <a:r>
              <a:rPr lang="en-GB" sz="2800" dirty="0"/>
              <a:t>Smooth by fitting the data into a function with regression </a:t>
            </a:r>
          </a:p>
          <a:p>
            <a:r>
              <a:rPr lang="en-GB" sz="2800" dirty="0"/>
              <a:t>Clustering </a:t>
            </a:r>
          </a:p>
          <a:p>
            <a:pPr lvl="1"/>
            <a:r>
              <a:rPr lang="en-GB" sz="2800" dirty="0"/>
              <a:t>Detect and remove outliers that fall outside clusters  </a:t>
            </a:r>
          </a:p>
          <a:p>
            <a:r>
              <a:rPr lang="en-GB" sz="2800" dirty="0"/>
              <a:t>Combined computer and human inspection </a:t>
            </a:r>
          </a:p>
          <a:p>
            <a:pPr lvl="1"/>
            <a:r>
              <a:rPr lang="en-GB" sz="2800" dirty="0"/>
              <a:t>Detect suspicious values and check by human (e.g., deal with possible outliers)</a:t>
            </a:r>
          </a:p>
        </p:txBody>
      </p:sp>
    </p:spTree>
    <p:extLst>
      <p:ext uri="{BB962C8B-B14F-4D97-AF65-F5344CB8AC3E}">
        <p14:creationId xmlns:p14="http://schemas.microsoft.com/office/powerpoint/2010/main" val="33924446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BDCE11-8255-4DD8-A23D-F7FC9E883A5D}"/>
              </a:ext>
            </a:extLst>
          </p:cNvPr>
          <p:cNvSpPr>
            <a:spLocks noGrp="1"/>
          </p:cNvSpPr>
          <p:nvPr>
            <p:ph type="title"/>
          </p:nvPr>
        </p:nvSpPr>
        <p:spPr/>
        <p:txBody>
          <a:bodyPr>
            <a:normAutofit/>
          </a:bodyPr>
          <a:lstStyle/>
          <a:p>
            <a:r>
              <a:rPr lang="en-GB" sz="4000" dirty="0"/>
              <a:t>Binning Methods for Data Smoothing</a:t>
            </a:r>
          </a:p>
        </p:txBody>
      </p:sp>
      <p:sp>
        <p:nvSpPr>
          <p:cNvPr id="3" name="Content Placeholder 2">
            <a:extLst>
              <a:ext uri="{FF2B5EF4-FFF2-40B4-BE49-F238E27FC236}">
                <a16:creationId xmlns:a16="http://schemas.microsoft.com/office/drawing/2014/main" id="{F8FA3787-B43E-4E2C-9D84-ED6C7B6F665A}"/>
              </a:ext>
            </a:extLst>
          </p:cNvPr>
          <p:cNvSpPr>
            <a:spLocks noGrp="1"/>
          </p:cNvSpPr>
          <p:nvPr>
            <p:ph idx="1"/>
          </p:nvPr>
        </p:nvSpPr>
        <p:spPr>
          <a:xfrm>
            <a:off x="380300" y="1340768"/>
            <a:ext cx="11404332" cy="5443859"/>
          </a:xfrm>
        </p:spPr>
        <p:txBody>
          <a:bodyPr>
            <a:normAutofit fontScale="92500" lnSpcReduction="20000"/>
          </a:bodyPr>
          <a:lstStyle/>
          <a:p>
            <a:r>
              <a:rPr lang="en-GB" sz="2800" dirty="0"/>
              <a:t>Sorted data for price (in dollars): 4, 8, 9, 15, 21, 21, 24, 25, 26, 28, 29, 34 </a:t>
            </a:r>
          </a:p>
          <a:p>
            <a:pPr marL="342900" lvl="1" indent="0">
              <a:buNone/>
            </a:pPr>
            <a:r>
              <a:rPr lang="en-GB" sz="2800" dirty="0"/>
              <a:t>• 	Partition into 3 frequency (equal-depth) bins: </a:t>
            </a:r>
          </a:p>
          <a:p>
            <a:pPr lvl="1">
              <a:buFontTx/>
              <a:buChar char="-"/>
            </a:pPr>
            <a:r>
              <a:rPr lang="en-GB" sz="2800" dirty="0"/>
              <a:t>Bin 1: 4, 8, 9, 15 </a:t>
            </a:r>
          </a:p>
          <a:p>
            <a:pPr lvl="1">
              <a:buFontTx/>
              <a:buChar char="-"/>
            </a:pPr>
            <a:r>
              <a:rPr lang="en-GB" sz="2800" dirty="0"/>
              <a:t>Bin 2: 21, 21, 24, 25 </a:t>
            </a:r>
          </a:p>
          <a:p>
            <a:pPr lvl="1">
              <a:buFontTx/>
              <a:buChar char="-"/>
            </a:pPr>
            <a:r>
              <a:rPr lang="en-GB" sz="2800" dirty="0"/>
              <a:t>Bin 3: 26, 28, 29, 34 </a:t>
            </a:r>
          </a:p>
          <a:p>
            <a:pPr lvl="1"/>
            <a:r>
              <a:rPr lang="en-GB" sz="2800" dirty="0"/>
              <a:t>  Smoothing by bin means: </a:t>
            </a:r>
          </a:p>
          <a:p>
            <a:pPr lvl="1">
              <a:buFontTx/>
              <a:buChar char="-"/>
            </a:pPr>
            <a:r>
              <a:rPr lang="en-GB" sz="2800" dirty="0"/>
              <a:t>Bin 1: 9, 9, 9, 9 </a:t>
            </a:r>
          </a:p>
          <a:p>
            <a:pPr lvl="1">
              <a:buFontTx/>
              <a:buChar char="-"/>
            </a:pPr>
            <a:r>
              <a:rPr lang="en-GB" sz="2800" dirty="0"/>
              <a:t>Bin 2: 23, 23, 23, 23 </a:t>
            </a:r>
          </a:p>
          <a:p>
            <a:pPr lvl="1">
              <a:buFontTx/>
              <a:buChar char="-"/>
            </a:pPr>
            <a:r>
              <a:rPr lang="en-GB" sz="2800" dirty="0"/>
              <a:t>Bin 3: 29, 29, 29, 29 </a:t>
            </a:r>
          </a:p>
          <a:p>
            <a:pPr marL="342900" lvl="1" indent="0">
              <a:buNone/>
            </a:pPr>
            <a:r>
              <a:rPr lang="en-GB" sz="2800" dirty="0"/>
              <a:t>•   Smoothing by bin boundaries: </a:t>
            </a:r>
          </a:p>
          <a:p>
            <a:pPr lvl="1">
              <a:buFontTx/>
              <a:buChar char="-"/>
            </a:pPr>
            <a:r>
              <a:rPr lang="en-GB" sz="2800" dirty="0"/>
              <a:t>Bin 1: 4, 4, 4, 15 </a:t>
            </a:r>
          </a:p>
          <a:p>
            <a:pPr lvl="1">
              <a:buFontTx/>
              <a:buChar char="-"/>
            </a:pPr>
            <a:r>
              <a:rPr lang="en-GB" sz="2800" dirty="0"/>
              <a:t>Bin 2: 21, 21, 25, 25 </a:t>
            </a:r>
          </a:p>
          <a:p>
            <a:pPr lvl="1">
              <a:buFontTx/>
              <a:buChar char="-"/>
            </a:pPr>
            <a:r>
              <a:rPr lang="en-GB" sz="2800" dirty="0"/>
              <a:t>Bin 3: 26, 26, 26, 34</a:t>
            </a:r>
          </a:p>
        </p:txBody>
      </p:sp>
      <p:pic>
        <p:nvPicPr>
          <p:cNvPr id="5" name="Picture 4" descr="decorative">
            <a:extLst>
              <a:ext uri="{FF2B5EF4-FFF2-40B4-BE49-F238E27FC236}">
                <a16:creationId xmlns:a16="http://schemas.microsoft.com/office/drawing/2014/main" id="{1CF5C534-765E-449F-8A37-3694AFB716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31904" y="3400544"/>
            <a:ext cx="3443313" cy="1433523"/>
          </a:xfrm>
          <a:prstGeom prst="rect">
            <a:avLst/>
          </a:prstGeom>
        </p:spPr>
      </p:pic>
    </p:spTree>
    <p:extLst>
      <p:ext uri="{BB962C8B-B14F-4D97-AF65-F5344CB8AC3E}">
        <p14:creationId xmlns:p14="http://schemas.microsoft.com/office/powerpoint/2010/main" val="368250855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1B09FB-0FF4-4BB3-8D5D-7E7F7C359E1D}"/>
              </a:ext>
            </a:extLst>
          </p:cNvPr>
          <p:cNvSpPr>
            <a:spLocks noGrp="1"/>
          </p:cNvSpPr>
          <p:nvPr>
            <p:ph type="title"/>
          </p:nvPr>
        </p:nvSpPr>
        <p:spPr/>
        <p:txBody>
          <a:bodyPr>
            <a:normAutofit/>
          </a:bodyPr>
          <a:lstStyle/>
          <a:p>
            <a:r>
              <a:rPr lang="en-GB" sz="4000" dirty="0"/>
              <a:t>Other relevant concepts</a:t>
            </a:r>
          </a:p>
        </p:txBody>
      </p:sp>
      <p:sp>
        <p:nvSpPr>
          <p:cNvPr id="3" name="Content Placeholder 2">
            <a:extLst>
              <a:ext uri="{FF2B5EF4-FFF2-40B4-BE49-F238E27FC236}">
                <a16:creationId xmlns:a16="http://schemas.microsoft.com/office/drawing/2014/main" id="{2FE9189F-B420-416D-9793-D5A06C27BC87}"/>
              </a:ext>
            </a:extLst>
          </p:cNvPr>
          <p:cNvSpPr>
            <a:spLocks noGrp="1"/>
          </p:cNvSpPr>
          <p:nvPr>
            <p:ph idx="1"/>
          </p:nvPr>
        </p:nvSpPr>
        <p:spPr>
          <a:xfrm>
            <a:off x="380300" y="1643459"/>
            <a:ext cx="8452004" cy="5141168"/>
          </a:xfrm>
        </p:spPr>
        <p:txBody>
          <a:bodyPr>
            <a:normAutofit/>
          </a:bodyPr>
          <a:lstStyle/>
          <a:p>
            <a:r>
              <a:rPr lang="en-GB" sz="2800" dirty="0"/>
              <a:t>Data scrubbing: use simple domain knowledge (e.g., postal code, spell-check) to detect errors and make corrections </a:t>
            </a:r>
          </a:p>
          <a:p>
            <a:endParaRPr lang="en-GB" sz="2800" dirty="0"/>
          </a:p>
          <a:p>
            <a:r>
              <a:rPr lang="en-GB" sz="2800" dirty="0"/>
              <a:t>Data auditing: analyse data to discover rules and relationship to detect violators (e.g., correlation and clustering to find outliers) </a:t>
            </a:r>
          </a:p>
          <a:p>
            <a:endParaRPr lang="en-GB" sz="2800" dirty="0"/>
          </a:p>
          <a:p>
            <a:r>
              <a:rPr lang="en-GB" sz="2800" dirty="0"/>
              <a:t>Data validating: value range checks, regular expressions, uniqueness checks</a:t>
            </a:r>
          </a:p>
        </p:txBody>
      </p:sp>
      <p:pic>
        <p:nvPicPr>
          <p:cNvPr id="5" name="Picture 4" descr="decorative image of postcode G12 8QH">
            <a:extLst>
              <a:ext uri="{FF2B5EF4-FFF2-40B4-BE49-F238E27FC236}">
                <a16:creationId xmlns:a16="http://schemas.microsoft.com/office/drawing/2014/main" id="{7532616C-840F-4DC4-BF93-98457BF5CD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44072" y="494639"/>
            <a:ext cx="2736304" cy="931396"/>
          </a:xfrm>
          <a:prstGeom prst="rect">
            <a:avLst/>
          </a:prstGeom>
        </p:spPr>
      </p:pic>
    </p:spTree>
    <p:extLst>
      <p:ext uri="{BB962C8B-B14F-4D97-AF65-F5344CB8AC3E}">
        <p14:creationId xmlns:p14="http://schemas.microsoft.com/office/powerpoint/2010/main" val="112310253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03E568-72B3-4C63-9D72-4937E5B0841A}"/>
              </a:ext>
            </a:extLst>
          </p:cNvPr>
          <p:cNvSpPr>
            <a:spLocks noGrp="1"/>
          </p:cNvSpPr>
          <p:nvPr>
            <p:ph type="title"/>
          </p:nvPr>
        </p:nvSpPr>
        <p:spPr/>
        <p:txBody>
          <a:bodyPr>
            <a:normAutofit/>
          </a:bodyPr>
          <a:lstStyle/>
          <a:p>
            <a:r>
              <a:rPr lang="en-US" altLang="zh-CN" sz="2800" b="1" dirty="0">
                <a:latin typeface="Arial" panose="020B0604020202020204" pitchFamily="34" charset="0"/>
                <a:cs typeface="Arial" panose="020B0604020202020204" pitchFamily="34" charset="0"/>
              </a:rPr>
              <a:t>Table of Content  </a:t>
            </a:r>
            <a:endParaRPr lang="zh-CN" altLang="en-US" sz="2800" b="1" dirty="0">
              <a:latin typeface="Arial" panose="020B0604020202020204" pitchFamily="34" charset="0"/>
              <a:cs typeface="Arial" panose="020B0604020202020204" pitchFamily="34" charset="0"/>
            </a:endParaRPr>
          </a:p>
        </p:txBody>
      </p:sp>
      <p:sp>
        <p:nvSpPr>
          <p:cNvPr id="3" name="内容占位符 2">
            <a:extLst>
              <a:ext uri="{FF2B5EF4-FFF2-40B4-BE49-F238E27FC236}">
                <a16:creationId xmlns:a16="http://schemas.microsoft.com/office/drawing/2014/main" id="{C951DD26-5F1D-4FC6-9DDD-EEE057610505}"/>
              </a:ext>
            </a:extLst>
          </p:cNvPr>
          <p:cNvSpPr>
            <a:spLocks noGrp="1"/>
          </p:cNvSpPr>
          <p:nvPr>
            <p:ph idx="1"/>
          </p:nvPr>
        </p:nvSpPr>
        <p:spPr/>
        <p:txBody>
          <a:bodyPr>
            <a:normAutofit/>
          </a:bodyPr>
          <a:lstStyle/>
          <a:p>
            <a:pPr algn="just"/>
            <a:r>
              <a:rPr lang="en-GB" altLang="zh-CN" sz="2600" kern="100" dirty="0">
                <a:effectLst/>
                <a:latin typeface="Arial" panose="020B0604020202020204" pitchFamily="34" charset="0"/>
                <a:ea typeface="等线" panose="02010600030101010101" pitchFamily="2" charset="-122"/>
                <a:cs typeface="Arial" panose="020B0604020202020204" pitchFamily="34" charset="0"/>
              </a:rPr>
              <a:t>Definition, context, and collecting data </a:t>
            </a:r>
            <a:endParaRPr lang="zh-CN" altLang="zh-CN" sz="2600" kern="100" dirty="0">
              <a:effectLst/>
              <a:latin typeface="Arial" panose="020B0604020202020204" pitchFamily="34" charset="0"/>
              <a:ea typeface="等线" panose="02010600030101010101" pitchFamily="2" charset="-122"/>
              <a:cs typeface="Arial" panose="020B0604020202020204" pitchFamily="34" charset="0"/>
            </a:endParaRPr>
          </a:p>
          <a:p>
            <a:pPr algn="just"/>
            <a:r>
              <a:rPr lang="en-GB" altLang="zh-CN" sz="2600" kern="100" dirty="0">
                <a:effectLst/>
                <a:latin typeface="Arial" panose="020B0604020202020204" pitchFamily="34" charset="0"/>
                <a:ea typeface="等线" panose="02010600030101010101" pitchFamily="2" charset="-122"/>
                <a:cs typeface="Arial" panose="020B0604020202020204" pitchFamily="34" charset="0"/>
              </a:rPr>
              <a:t>Data integration (join tables)</a:t>
            </a:r>
            <a:r>
              <a:rPr lang="zh-CN" altLang="zh-CN" sz="2600" kern="100" dirty="0">
                <a:effectLst/>
                <a:latin typeface="Arial" panose="020B0604020202020204" pitchFamily="34" charset="0"/>
                <a:ea typeface="等线" panose="02010600030101010101" pitchFamily="2" charset="-122"/>
                <a:cs typeface="Arial" panose="020B0604020202020204" pitchFamily="34" charset="0"/>
              </a:rPr>
              <a:t> </a:t>
            </a:r>
            <a:endParaRPr lang="en-US" altLang="zh-CN" sz="2600" kern="100" dirty="0">
              <a:effectLst/>
              <a:latin typeface="Arial" panose="020B0604020202020204" pitchFamily="34" charset="0"/>
              <a:ea typeface="等线" panose="02010600030101010101" pitchFamily="2" charset="-122"/>
              <a:cs typeface="Arial" panose="020B0604020202020204" pitchFamily="34" charset="0"/>
            </a:endParaRPr>
          </a:p>
          <a:p>
            <a:pPr algn="just"/>
            <a:r>
              <a:rPr lang="en-GB" altLang="zh-CN" sz="2600" kern="100" dirty="0">
                <a:effectLst/>
                <a:latin typeface="Arial" panose="020B0604020202020204" pitchFamily="34" charset="0"/>
                <a:ea typeface="等线" panose="02010600030101010101" pitchFamily="2" charset="-122"/>
                <a:cs typeface="Arial" panose="020B0604020202020204" pitchFamily="34" charset="0"/>
              </a:rPr>
              <a:t>Data cleaning (missing values, outliers, data types)</a:t>
            </a:r>
            <a:endParaRPr lang="zh-CN" altLang="zh-CN" sz="2600" kern="100" dirty="0">
              <a:effectLst/>
              <a:latin typeface="Arial" panose="020B0604020202020204" pitchFamily="34" charset="0"/>
              <a:ea typeface="等线" panose="02010600030101010101" pitchFamily="2" charset="-122"/>
              <a:cs typeface="Arial" panose="020B0604020202020204" pitchFamily="34" charset="0"/>
            </a:endParaRPr>
          </a:p>
          <a:p>
            <a:pPr algn="just"/>
            <a:r>
              <a:rPr lang="en-GB" altLang="zh-CN" sz="2600" b="1" kern="100" dirty="0">
                <a:effectLst/>
                <a:latin typeface="Arial" panose="020B0604020202020204" pitchFamily="34" charset="0"/>
                <a:ea typeface="等线" panose="02010600030101010101" pitchFamily="2" charset="-122"/>
                <a:cs typeface="Arial" panose="020B0604020202020204" pitchFamily="34" charset="0"/>
              </a:rPr>
              <a:t>Data reduction (correlation check, PCA, sampling)</a:t>
            </a:r>
            <a:endParaRPr lang="zh-CN" altLang="zh-CN" sz="2600" b="1" kern="100" dirty="0">
              <a:effectLst/>
              <a:latin typeface="Arial" panose="020B0604020202020204" pitchFamily="34" charset="0"/>
              <a:ea typeface="等线" panose="02010600030101010101" pitchFamily="2" charset="-122"/>
              <a:cs typeface="Arial" panose="020B0604020202020204" pitchFamily="34" charset="0"/>
            </a:endParaRPr>
          </a:p>
          <a:p>
            <a:pPr algn="just"/>
            <a:r>
              <a:rPr lang="en-GB" altLang="zh-CN" sz="2600" kern="100" dirty="0">
                <a:effectLst/>
                <a:latin typeface="Arial" panose="020B0604020202020204" pitchFamily="34" charset="0"/>
                <a:ea typeface="等线" panose="02010600030101010101" pitchFamily="2" charset="-122"/>
                <a:cs typeface="Arial" panose="020B0604020202020204" pitchFamily="34" charset="0"/>
              </a:rPr>
              <a:t>Data transformation (normalisation, one-hot encoding)</a:t>
            </a:r>
            <a:endParaRPr lang="zh-CN" altLang="zh-CN" sz="2600" kern="100" dirty="0">
              <a:effectLst/>
              <a:latin typeface="Arial" panose="020B0604020202020204" pitchFamily="34" charset="0"/>
              <a:ea typeface="等线" panose="02010600030101010101" pitchFamily="2" charset="-122"/>
              <a:cs typeface="Arial" panose="020B0604020202020204" pitchFamily="34" charset="0"/>
            </a:endParaRPr>
          </a:p>
        </p:txBody>
      </p:sp>
    </p:spTree>
    <p:extLst>
      <p:ext uri="{BB962C8B-B14F-4D97-AF65-F5344CB8AC3E}">
        <p14:creationId xmlns:p14="http://schemas.microsoft.com/office/powerpoint/2010/main" val="407499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DC09F7-2E4E-424B-AE4C-B5A7F5ACBA1E}"/>
              </a:ext>
            </a:extLst>
          </p:cNvPr>
          <p:cNvSpPr>
            <a:spLocks noGrp="1"/>
          </p:cNvSpPr>
          <p:nvPr>
            <p:ph type="title"/>
          </p:nvPr>
        </p:nvSpPr>
        <p:spPr/>
        <p:txBody>
          <a:bodyPr>
            <a:normAutofit/>
          </a:bodyPr>
          <a:lstStyle/>
          <a:p>
            <a:r>
              <a:rPr lang="en-GB" sz="3600" dirty="0"/>
              <a:t>Data Reduction</a:t>
            </a:r>
          </a:p>
        </p:txBody>
      </p:sp>
      <p:sp>
        <p:nvSpPr>
          <p:cNvPr id="3" name="Content Placeholder 2">
            <a:extLst>
              <a:ext uri="{FF2B5EF4-FFF2-40B4-BE49-F238E27FC236}">
                <a16:creationId xmlns:a16="http://schemas.microsoft.com/office/drawing/2014/main" id="{0889B430-069E-4367-B856-1B870D4F974F}"/>
              </a:ext>
            </a:extLst>
          </p:cNvPr>
          <p:cNvSpPr>
            <a:spLocks noGrp="1"/>
          </p:cNvSpPr>
          <p:nvPr>
            <p:ph idx="1"/>
          </p:nvPr>
        </p:nvSpPr>
        <p:spPr>
          <a:xfrm>
            <a:off x="380300" y="1643459"/>
            <a:ext cx="8884052" cy="5141168"/>
          </a:xfrm>
        </p:spPr>
        <p:txBody>
          <a:bodyPr>
            <a:normAutofit/>
          </a:bodyPr>
          <a:lstStyle/>
          <a:p>
            <a:r>
              <a:rPr lang="en-GB" sz="2800" b="1" dirty="0"/>
              <a:t>Why data reduction? </a:t>
            </a:r>
          </a:p>
          <a:p>
            <a:r>
              <a:rPr lang="en-GB" sz="2800" dirty="0"/>
              <a:t> A database/data warehouse may store terabytes of data </a:t>
            </a:r>
          </a:p>
          <a:p>
            <a:r>
              <a:rPr lang="en-GB" sz="2800" dirty="0"/>
              <a:t>Complex analysis may take a very long time to run on the complete data set</a:t>
            </a:r>
          </a:p>
          <a:p>
            <a:endParaRPr lang="en-GB" sz="2800" dirty="0"/>
          </a:p>
          <a:p>
            <a:r>
              <a:rPr lang="en-GB" sz="2800" b="1" dirty="0"/>
              <a:t>Data reduction </a:t>
            </a:r>
          </a:p>
          <a:p>
            <a:r>
              <a:rPr lang="en-GB" sz="2800" dirty="0"/>
              <a:t>Obtain a reduced representation of the data set - much smaller in volume but yet produces almost the same analytical results</a:t>
            </a:r>
          </a:p>
        </p:txBody>
      </p:sp>
      <p:pic>
        <p:nvPicPr>
          <p:cNvPr id="5" name="Picture 4" descr="decorative">
            <a:extLst>
              <a:ext uri="{FF2B5EF4-FFF2-40B4-BE49-F238E27FC236}">
                <a16:creationId xmlns:a16="http://schemas.microsoft.com/office/drawing/2014/main" id="{F35067F7-E8A0-46A3-BA39-9369CE06DA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32305" y="548680"/>
            <a:ext cx="4233893" cy="1257309"/>
          </a:xfrm>
          <a:prstGeom prst="rect">
            <a:avLst/>
          </a:prstGeom>
        </p:spPr>
      </p:pic>
    </p:spTree>
    <p:extLst>
      <p:ext uri="{BB962C8B-B14F-4D97-AF65-F5344CB8AC3E}">
        <p14:creationId xmlns:p14="http://schemas.microsoft.com/office/powerpoint/2010/main" val="366419778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A9601C-BE4B-4425-845B-3E9288D1BFAD}"/>
              </a:ext>
            </a:extLst>
          </p:cNvPr>
          <p:cNvSpPr>
            <a:spLocks noGrp="1"/>
          </p:cNvSpPr>
          <p:nvPr>
            <p:ph type="title"/>
          </p:nvPr>
        </p:nvSpPr>
        <p:spPr/>
        <p:txBody>
          <a:bodyPr>
            <a:normAutofit/>
          </a:bodyPr>
          <a:lstStyle/>
          <a:p>
            <a:r>
              <a:rPr lang="en-GB" sz="3600" dirty="0"/>
              <a:t>Data Reduction During Integration</a:t>
            </a:r>
          </a:p>
        </p:txBody>
      </p:sp>
      <p:sp>
        <p:nvSpPr>
          <p:cNvPr id="3" name="Content Placeholder 2">
            <a:extLst>
              <a:ext uri="{FF2B5EF4-FFF2-40B4-BE49-F238E27FC236}">
                <a16:creationId xmlns:a16="http://schemas.microsoft.com/office/drawing/2014/main" id="{47A41EB5-583A-4D20-B9E3-9E40BC864D54}"/>
              </a:ext>
            </a:extLst>
          </p:cNvPr>
          <p:cNvSpPr>
            <a:spLocks noGrp="1"/>
          </p:cNvSpPr>
          <p:nvPr>
            <p:ph idx="1"/>
          </p:nvPr>
        </p:nvSpPr>
        <p:spPr>
          <a:xfrm>
            <a:off x="380300" y="1643459"/>
            <a:ext cx="9388108" cy="5141168"/>
          </a:xfrm>
        </p:spPr>
        <p:txBody>
          <a:bodyPr>
            <a:normAutofit/>
          </a:bodyPr>
          <a:lstStyle/>
          <a:p>
            <a:r>
              <a:rPr lang="en-GB" sz="2800" dirty="0"/>
              <a:t>Redundant data is often created when integrating multiple databases </a:t>
            </a:r>
          </a:p>
          <a:p>
            <a:pPr lvl="1"/>
            <a:r>
              <a:rPr lang="en-GB" sz="2600" dirty="0">
                <a:solidFill>
                  <a:srgbClr val="0985C7"/>
                </a:solidFill>
              </a:rPr>
              <a:t>Column-oriented</a:t>
            </a:r>
            <a:r>
              <a:rPr lang="en-GB" sz="2600" dirty="0"/>
              <a:t>: the same attribute may have different names in different databases </a:t>
            </a:r>
          </a:p>
          <a:p>
            <a:pPr lvl="1"/>
            <a:r>
              <a:rPr lang="en-GB" sz="2600" dirty="0">
                <a:solidFill>
                  <a:srgbClr val="0985C7"/>
                </a:solidFill>
              </a:rPr>
              <a:t>Row-oriented</a:t>
            </a:r>
            <a:r>
              <a:rPr lang="en-GB" sz="2600" dirty="0"/>
              <a:t>: duplicate entities, etc. </a:t>
            </a:r>
          </a:p>
          <a:p>
            <a:endParaRPr lang="en-GB" sz="2800" dirty="0"/>
          </a:p>
        </p:txBody>
      </p:sp>
      <p:pic>
        <p:nvPicPr>
          <p:cNvPr id="5" name="Picture 4" descr="decorative">
            <a:extLst>
              <a:ext uri="{FF2B5EF4-FFF2-40B4-BE49-F238E27FC236}">
                <a16:creationId xmlns:a16="http://schemas.microsoft.com/office/drawing/2014/main" id="{6B4C7F03-D434-4FC3-98D8-3D99FDD80337}"/>
              </a:ext>
            </a:extLst>
          </p:cNvPr>
          <p:cNvPicPr>
            <a:picLocks noChangeAspect="1"/>
          </p:cNvPicPr>
          <p:nvPr/>
        </p:nvPicPr>
        <p:blipFill rotWithShape="1">
          <a:blip r:embed="rId3">
            <a:extLst>
              <a:ext uri="{28A0092B-C50C-407E-A947-70E740481C1C}">
                <a14:useLocalDpi xmlns:a14="http://schemas.microsoft.com/office/drawing/2010/main" val="0"/>
              </a:ext>
            </a:extLst>
          </a:blip>
          <a:srcRect l="2264"/>
          <a:stretch/>
        </p:blipFill>
        <p:spPr>
          <a:xfrm>
            <a:off x="1487488" y="4179039"/>
            <a:ext cx="5184576" cy="2398208"/>
          </a:xfrm>
          <a:prstGeom prst="rect">
            <a:avLst/>
          </a:prstGeom>
        </p:spPr>
      </p:pic>
    </p:spTree>
    <p:extLst>
      <p:ext uri="{BB962C8B-B14F-4D97-AF65-F5344CB8AC3E}">
        <p14:creationId xmlns:p14="http://schemas.microsoft.com/office/powerpoint/2010/main" val="82610489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B9C2EC-653D-444A-90DC-1C4F77CC47BF}"/>
              </a:ext>
            </a:extLst>
          </p:cNvPr>
          <p:cNvSpPr>
            <a:spLocks noGrp="1"/>
          </p:cNvSpPr>
          <p:nvPr>
            <p:ph type="title"/>
          </p:nvPr>
        </p:nvSpPr>
        <p:spPr/>
        <p:txBody>
          <a:bodyPr>
            <a:normAutofit/>
          </a:bodyPr>
          <a:lstStyle/>
          <a:p>
            <a:r>
              <a:rPr lang="en-GB" sz="4000" dirty="0"/>
              <a:t>Data Reduction Strategies</a:t>
            </a:r>
          </a:p>
        </p:txBody>
      </p:sp>
      <p:sp>
        <p:nvSpPr>
          <p:cNvPr id="3" name="Content Placeholder 2">
            <a:extLst>
              <a:ext uri="{FF2B5EF4-FFF2-40B4-BE49-F238E27FC236}">
                <a16:creationId xmlns:a16="http://schemas.microsoft.com/office/drawing/2014/main" id="{A4AA95B2-4DB2-4EFF-8558-9441EE94B09E}"/>
              </a:ext>
            </a:extLst>
          </p:cNvPr>
          <p:cNvSpPr>
            <a:spLocks noGrp="1"/>
          </p:cNvSpPr>
          <p:nvPr>
            <p:ph idx="1"/>
          </p:nvPr>
        </p:nvSpPr>
        <p:spPr>
          <a:xfrm>
            <a:off x="345367" y="1340768"/>
            <a:ext cx="9172084" cy="5141168"/>
          </a:xfrm>
        </p:spPr>
        <p:txBody>
          <a:bodyPr>
            <a:normAutofit/>
          </a:bodyPr>
          <a:lstStyle/>
          <a:p>
            <a:r>
              <a:rPr lang="en-GB" sz="2800" b="1" dirty="0"/>
              <a:t>Dimensionality reduction</a:t>
            </a:r>
          </a:p>
          <a:p>
            <a:pPr lvl="1"/>
            <a:r>
              <a:rPr lang="en-GB" sz="2800" dirty="0"/>
              <a:t>Remove redundant and irrelevant attributes </a:t>
            </a:r>
          </a:p>
          <a:p>
            <a:pPr lvl="1"/>
            <a:r>
              <a:rPr lang="en-GB" sz="2800" dirty="0"/>
              <a:t>Principal component analysis (PCA) </a:t>
            </a:r>
          </a:p>
          <a:p>
            <a:pPr lvl="1"/>
            <a:r>
              <a:rPr lang="en-GB" sz="2800" dirty="0"/>
              <a:t>Variable clustering </a:t>
            </a:r>
          </a:p>
          <a:p>
            <a:pPr lvl="1"/>
            <a:r>
              <a:rPr lang="en-GB" sz="2800" dirty="0"/>
              <a:t>Featuring engineering </a:t>
            </a:r>
          </a:p>
          <a:p>
            <a:endParaRPr lang="en-GB" sz="2800" dirty="0"/>
          </a:p>
          <a:p>
            <a:r>
              <a:rPr lang="en-GB" sz="2800" b="1" dirty="0"/>
              <a:t>Numerosity reduction </a:t>
            </a:r>
          </a:p>
          <a:p>
            <a:pPr lvl="1"/>
            <a:r>
              <a:rPr lang="en-GB" sz="2800" dirty="0"/>
              <a:t>Sampling techniques </a:t>
            </a:r>
          </a:p>
          <a:p>
            <a:pPr lvl="1"/>
            <a:r>
              <a:rPr lang="en-GB" sz="2800" dirty="0"/>
              <a:t>Regression and log-linear models </a:t>
            </a:r>
          </a:p>
          <a:p>
            <a:pPr lvl="1"/>
            <a:r>
              <a:rPr lang="en-GB" sz="2800" dirty="0"/>
              <a:t>Histograms, clustering</a:t>
            </a:r>
          </a:p>
        </p:txBody>
      </p:sp>
    </p:spTree>
    <p:extLst>
      <p:ext uri="{BB962C8B-B14F-4D97-AF65-F5344CB8AC3E}">
        <p14:creationId xmlns:p14="http://schemas.microsoft.com/office/powerpoint/2010/main" val="13507910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15C646-FF10-4281-A920-2F052B1917A2}"/>
              </a:ext>
            </a:extLst>
          </p:cNvPr>
          <p:cNvSpPr>
            <a:spLocks noGrp="1"/>
          </p:cNvSpPr>
          <p:nvPr>
            <p:ph type="title"/>
          </p:nvPr>
        </p:nvSpPr>
        <p:spPr/>
        <p:txBody>
          <a:bodyPr>
            <a:normAutofit/>
          </a:bodyPr>
          <a:lstStyle/>
          <a:p>
            <a:r>
              <a:rPr lang="en-US" altLang="zh-CN" sz="2800" b="1" dirty="0">
                <a:latin typeface="Arial" panose="020B0604020202020204" pitchFamily="34" charset="0"/>
                <a:cs typeface="Arial" panose="020B0604020202020204" pitchFamily="34" charset="0"/>
              </a:rPr>
              <a:t>Data Pre-processing</a:t>
            </a:r>
            <a:endParaRPr lang="zh-CN" altLang="en-US" sz="2800" b="1" dirty="0">
              <a:latin typeface="Arial" panose="020B0604020202020204" pitchFamily="34" charset="0"/>
              <a:cs typeface="Arial" panose="020B0604020202020204" pitchFamily="34" charset="0"/>
            </a:endParaRPr>
          </a:p>
        </p:txBody>
      </p:sp>
      <p:sp>
        <p:nvSpPr>
          <p:cNvPr id="3" name="内容占位符 2">
            <a:extLst>
              <a:ext uri="{FF2B5EF4-FFF2-40B4-BE49-F238E27FC236}">
                <a16:creationId xmlns:a16="http://schemas.microsoft.com/office/drawing/2014/main" id="{F969830B-64F5-400B-A2BE-24FCFCCC9211}"/>
              </a:ext>
            </a:extLst>
          </p:cNvPr>
          <p:cNvSpPr>
            <a:spLocks noGrp="1"/>
          </p:cNvSpPr>
          <p:nvPr>
            <p:ph idx="1"/>
          </p:nvPr>
        </p:nvSpPr>
        <p:spPr>
          <a:xfrm>
            <a:off x="335360" y="1456184"/>
            <a:ext cx="10972800" cy="5141168"/>
          </a:xfrm>
        </p:spPr>
        <p:txBody>
          <a:bodyPr>
            <a:normAutofit/>
          </a:bodyPr>
          <a:lstStyle/>
          <a:p>
            <a:pPr algn="just"/>
            <a:r>
              <a:rPr lang="en-GB" altLang="zh-CN" sz="2600" b="1" kern="100" dirty="0">
                <a:effectLst/>
                <a:latin typeface="Arial" panose="020B0604020202020204" pitchFamily="34" charset="0"/>
                <a:ea typeface="等线" panose="02010600030101010101" pitchFamily="2" charset="-122"/>
                <a:cs typeface="Arial" panose="020B0604020202020204" pitchFamily="34" charset="0"/>
              </a:rPr>
              <a:t>Data pre-processing </a:t>
            </a:r>
            <a:r>
              <a:rPr lang="it-IT" altLang="zh-CN" sz="2600" b="1" kern="100" dirty="0">
                <a:effectLst/>
                <a:latin typeface="Arial" panose="020B0604020202020204" pitchFamily="34" charset="0"/>
                <a:ea typeface="等线" panose="02010600030101010101" pitchFamily="2" charset="-122"/>
                <a:cs typeface="Arial" panose="020B0604020202020204" pitchFamily="34" charset="0"/>
              </a:rPr>
              <a:t>(a.k.a. data preparation)</a:t>
            </a:r>
            <a:r>
              <a:rPr lang="en-GB" altLang="zh-CN" sz="2600" b="1" kern="100" dirty="0">
                <a:effectLst/>
                <a:latin typeface="Arial" panose="020B0604020202020204" pitchFamily="34" charset="0"/>
                <a:ea typeface="等线" panose="02010600030101010101" pitchFamily="2" charset="-122"/>
                <a:cs typeface="Arial" panose="020B0604020202020204" pitchFamily="34" charset="0"/>
              </a:rPr>
              <a:t> </a:t>
            </a:r>
            <a:r>
              <a:rPr lang="en-GB" altLang="zh-CN" sz="2600" kern="100" dirty="0">
                <a:effectLst/>
                <a:latin typeface="Arial" panose="020B0604020202020204" pitchFamily="34" charset="0"/>
                <a:ea typeface="等线" panose="02010600030101010101" pitchFamily="2" charset="-122"/>
                <a:cs typeface="Arial" panose="020B0604020202020204" pitchFamily="34" charset="0"/>
              </a:rPr>
              <a:t>is the process of manipulating or pre-processing raw data from one or more sources into a structured and clean data set for </a:t>
            </a:r>
            <a:r>
              <a:rPr lang="en-GB" altLang="zh-CN" sz="2600" kern="100" dirty="0">
                <a:latin typeface="Arial" panose="020B0604020202020204" pitchFamily="34" charset="0"/>
                <a:ea typeface="等线" panose="02010600030101010101" pitchFamily="2" charset="-122"/>
                <a:cs typeface="Arial" panose="020B0604020202020204" pitchFamily="34" charset="0"/>
              </a:rPr>
              <a:t>analysis. It is an important part of </a:t>
            </a:r>
            <a:r>
              <a:rPr lang="en-GB" altLang="zh-CN" sz="2600" b="1" kern="100" dirty="0">
                <a:latin typeface="Arial" panose="020B0604020202020204" pitchFamily="34" charset="0"/>
                <a:ea typeface="等线" panose="02010600030101010101" pitchFamily="2" charset="-122"/>
                <a:cs typeface="Arial" panose="020B0604020202020204" pitchFamily="34" charset="0"/>
              </a:rPr>
              <a:t>Data Analytics.</a:t>
            </a:r>
            <a:endParaRPr lang="zh-CN" altLang="zh-CN" sz="2600" kern="100" dirty="0">
              <a:effectLst/>
              <a:latin typeface="Arial" panose="020B0604020202020204" pitchFamily="34" charset="0"/>
              <a:ea typeface="等线" panose="02010600030101010101" pitchFamily="2" charset="-122"/>
              <a:cs typeface="Arial" panose="020B0604020202020204" pitchFamily="34" charset="0"/>
            </a:endParaRPr>
          </a:p>
          <a:p>
            <a:pPr marL="0" indent="0" algn="just">
              <a:buNone/>
            </a:pPr>
            <a:r>
              <a:rPr lang="en-GB" altLang="zh-CN" sz="2600" kern="100" dirty="0">
                <a:effectLst/>
                <a:latin typeface="Arial" panose="020B0604020202020204" pitchFamily="34" charset="0"/>
                <a:ea typeface="等线" panose="02010600030101010101" pitchFamily="2" charset="-122"/>
                <a:cs typeface="Arial" panose="020B0604020202020204" pitchFamily="34" charset="0"/>
              </a:rPr>
              <a:t> </a:t>
            </a:r>
            <a:endParaRPr lang="zh-CN" altLang="zh-CN" sz="2600" kern="100" dirty="0">
              <a:effectLst/>
              <a:latin typeface="Arial" panose="020B0604020202020204" pitchFamily="34" charset="0"/>
              <a:ea typeface="等线" panose="02010600030101010101" pitchFamily="2" charset="-122"/>
              <a:cs typeface="Arial" panose="020B0604020202020204" pitchFamily="34" charset="0"/>
            </a:endParaRPr>
          </a:p>
          <a:p>
            <a:pPr algn="just"/>
            <a:r>
              <a:rPr lang="en-GB" altLang="zh-CN" sz="2600" kern="100" dirty="0">
                <a:effectLst/>
                <a:latin typeface="Arial" panose="020B0604020202020204" pitchFamily="34" charset="0"/>
                <a:ea typeface="等线" panose="02010600030101010101" pitchFamily="2" charset="-122"/>
                <a:cs typeface="Arial" panose="020B0604020202020204" pitchFamily="34" charset="0"/>
              </a:rPr>
              <a:t>Data pre-processing includes various tasks and considerations, e.g.</a:t>
            </a:r>
            <a:endParaRPr lang="zh-CN" altLang="zh-CN" sz="2600" kern="100" dirty="0">
              <a:effectLst/>
              <a:latin typeface="Arial" panose="020B0604020202020204" pitchFamily="34" charset="0"/>
              <a:ea typeface="等线" panose="02010600030101010101" pitchFamily="2" charset="-122"/>
              <a:cs typeface="Arial" panose="020B0604020202020204" pitchFamily="34" charset="0"/>
            </a:endParaRPr>
          </a:p>
          <a:p>
            <a:pPr marL="0" indent="0" algn="just">
              <a:buNone/>
            </a:pPr>
            <a:r>
              <a:rPr lang="en-US" altLang="zh-CN" sz="2600" kern="100" dirty="0">
                <a:effectLst/>
                <a:latin typeface="Arial" panose="020B0604020202020204" pitchFamily="34" charset="0"/>
                <a:ea typeface="等线" panose="02010600030101010101" pitchFamily="2" charset="-122"/>
                <a:cs typeface="Arial" panose="020B0604020202020204" pitchFamily="34" charset="0"/>
              </a:rPr>
              <a:t>	-</a:t>
            </a:r>
            <a:r>
              <a:rPr lang="en-GB" altLang="zh-CN" sz="2600" kern="100" dirty="0">
                <a:effectLst/>
                <a:latin typeface="Arial" panose="020B0604020202020204" pitchFamily="34" charset="0"/>
                <a:ea typeface="等线" panose="02010600030101010101" pitchFamily="2" charset="-122"/>
                <a:cs typeface="Arial" panose="020B0604020202020204" pitchFamily="34" charset="0"/>
              </a:rPr>
              <a:t> Selecting and acquiring data to use</a:t>
            </a:r>
          </a:p>
          <a:p>
            <a:pPr marL="0" indent="0" algn="just">
              <a:buNone/>
            </a:pPr>
            <a:r>
              <a:rPr lang="en-GB" altLang="zh-CN" sz="2600" kern="100" dirty="0">
                <a:latin typeface="Arial" panose="020B0604020202020204" pitchFamily="34" charset="0"/>
                <a:ea typeface="等线" panose="02010600030101010101" pitchFamily="2" charset="-122"/>
                <a:cs typeface="Arial" panose="020B0604020202020204" pitchFamily="34" charset="0"/>
              </a:rPr>
              <a:t>	-</a:t>
            </a:r>
            <a:r>
              <a:rPr lang="en-GB" altLang="zh-CN" sz="2600" kern="100" dirty="0">
                <a:effectLst/>
                <a:latin typeface="Arial" panose="020B0604020202020204" pitchFamily="34" charset="0"/>
                <a:ea typeface="等线" panose="02010600030101010101" pitchFamily="2" charset="-122"/>
                <a:cs typeface="Arial" panose="020B0604020202020204" pitchFamily="34" charset="0"/>
              </a:rPr>
              <a:t> Integrating different data sources together </a:t>
            </a:r>
          </a:p>
          <a:p>
            <a:pPr marL="0" indent="0" algn="just">
              <a:buNone/>
            </a:pPr>
            <a:r>
              <a:rPr lang="en-GB" altLang="zh-CN" sz="2600" kern="100" dirty="0">
                <a:latin typeface="Arial" panose="020B0604020202020204" pitchFamily="34" charset="0"/>
                <a:ea typeface="等线" panose="02010600030101010101" pitchFamily="2" charset="-122"/>
                <a:cs typeface="Arial" panose="020B0604020202020204" pitchFamily="34" charset="0"/>
              </a:rPr>
              <a:t>	- </a:t>
            </a:r>
            <a:r>
              <a:rPr lang="en-GB" altLang="zh-CN" sz="2600" kern="100" dirty="0">
                <a:effectLst/>
                <a:latin typeface="Arial" panose="020B0604020202020204" pitchFamily="34" charset="0"/>
                <a:ea typeface="等线" panose="02010600030101010101" pitchFamily="2" charset="-122"/>
                <a:cs typeface="Arial" panose="020B0604020202020204" pitchFamily="34" charset="0"/>
              </a:rPr>
              <a:t>Conducting exploratory analysis </a:t>
            </a:r>
          </a:p>
          <a:p>
            <a:pPr marL="0" indent="0" algn="just">
              <a:buNone/>
            </a:pPr>
            <a:r>
              <a:rPr lang="en-GB" altLang="zh-CN" sz="2600" kern="100" dirty="0">
                <a:latin typeface="Arial" panose="020B0604020202020204" pitchFamily="34" charset="0"/>
                <a:ea typeface="等线" panose="02010600030101010101" pitchFamily="2" charset="-122"/>
                <a:cs typeface="Arial" panose="020B0604020202020204" pitchFamily="34" charset="0"/>
              </a:rPr>
              <a:t>	</a:t>
            </a:r>
            <a:r>
              <a:rPr lang="en-GB" altLang="zh-CN" sz="2600" kern="100" dirty="0">
                <a:effectLst/>
                <a:latin typeface="Arial" panose="020B0604020202020204" pitchFamily="34" charset="0"/>
                <a:ea typeface="等线" panose="02010600030101010101" pitchFamily="2" charset="-122"/>
                <a:cs typeface="Arial" panose="020B0604020202020204" pitchFamily="34" charset="0"/>
              </a:rPr>
              <a:t>- Cleaning and repairing data, e.g., missing data, inconsistent data </a:t>
            </a:r>
          </a:p>
          <a:p>
            <a:pPr marL="0" indent="0" algn="just">
              <a:buNone/>
            </a:pPr>
            <a:r>
              <a:rPr lang="en-GB" altLang="zh-CN" sz="2600" kern="100" dirty="0">
                <a:latin typeface="Arial" panose="020B0604020202020204" pitchFamily="34" charset="0"/>
                <a:ea typeface="等线" panose="02010600030101010101" pitchFamily="2" charset="-122"/>
                <a:cs typeface="Arial" panose="020B0604020202020204" pitchFamily="34" charset="0"/>
              </a:rPr>
              <a:t>	</a:t>
            </a:r>
            <a:r>
              <a:rPr lang="en-GB" altLang="zh-CN" sz="2600" kern="100" dirty="0">
                <a:effectLst/>
                <a:latin typeface="Arial" panose="020B0604020202020204" pitchFamily="34" charset="0"/>
                <a:ea typeface="等线" panose="02010600030101010101" pitchFamily="2" charset="-122"/>
                <a:cs typeface="Arial" panose="020B0604020202020204" pitchFamily="34" charset="0"/>
              </a:rPr>
              <a:t>-</a:t>
            </a:r>
            <a:r>
              <a:rPr lang="en-GB" altLang="zh-CN" sz="2600" dirty="0">
                <a:effectLst/>
                <a:latin typeface="Arial" panose="020B0604020202020204" pitchFamily="34" charset="0"/>
                <a:ea typeface="等线" panose="02010600030101010101" pitchFamily="2" charset="-122"/>
                <a:cs typeface="Arial" panose="020B0604020202020204" pitchFamily="34" charset="0"/>
              </a:rPr>
              <a:t> </a:t>
            </a:r>
            <a:r>
              <a:rPr lang="en-GB" altLang="zh-CN" sz="2600" kern="100" dirty="0">
                <a:latin typeface="Arial" panose="020B0604020202020204" pitchFamily="34" charset="0"/>
                <a:ea typeface="等线" panose="02010600030101010101" pitchFamily="2" charset="-122"/>
                <a:cs typeface="Arial" panose="020B0604020202020204" pitchFamily="34" charset="0"/>
              </a:rPr>
              <a:t>Data reduction, transformation, etc.</a:t>
            </a:r>
            <a:endParaRPr lang="zh-CN" altLang="en-US" sz="2600" kern="100" dirty="0">
              <a:latin typeface="Arial" panose="020B0604020202020204" pitchFamily="34" charset="0"/>
              <a:ea typeface="等线" panose="02010600030101010101" pitchFamily="2" charset="-122"/>
              <a:cs typeface="Arial" panose="020B0604020202020204" pitchFamily="34" charset="0"/>
            </a:endParaRPr>
          </a:p>
        </p:txBody>
      </p:sp>
    </p:spTree>
    <p:extLst>
      <p:ext uri="{BB962C8B-B14F-4D97-AF65-F5344CB8AC3E}">
        <p14:creationId xmlns:p14="http://schemas.microsoft.com/office/powerpoint/2010/main" val="22857984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06C79F-BDEB-4DC4-A02E-8618ACD9BBAC}"/>
              </a:ext>
            </a:extLst>
          </p:cNvPr>
          <p:cNvSpPr>
            <a:spLocks noGrp="1"/>
          </p:cNvSpPr>
          <p:nvPr>
            <p:ph type="title"/>
          </p:nvPr>
        </p:nvSpPr>
        <p:spPr/>
        <p:txBody>
          <a:bodyPr>
            <a:normAutofit/>
          </a:bodyPr>
          <a:lstStyle/>
          <a:p>
            <a:r>
              <a:rPr lang="en-GB" sz="4000" dirty="0"/>
              <a:t>Variable Reduction – Correlation analysis</a:t>
            </a:r>
          </a:p>
        </p:txBody>
      </p:sp>
      <p:pic>
        <p:nvPicPr>
          <p:cNvPr id="7" name="Content Placeholder 6" descr="scatter plot where x2 has positively related to x1">
            <a:extLst>
              <a:ext uri="{FF2B5EF4-FFF2-40B4-BE49-F238E27FC236}">
                <a16:creationId xmlns:a16="http://schemas.microsoft.com/office/drawing/2014/main" id="{82DEE428-7C17-4EE6-B9AD-8011BAC2928A}"/>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r="50067"/>
          <a:stretch/>
        </p:blipFill>
        <p:spPr>
          <a:xfrm>
            <a:off x="2207568" y="1387128"/>
            <a:ext cx="4320480" cy="5141912"/>
          </a:xfrm>
        </p:spPr>
      </p:pic>
    </p:spTree>
    <p:extLst>
      <p:ext uri="{BB962C8B-B14F-4D97-AF65-F5344CB8AC3E}">
        <p14:creationId xmlns:p14="http://schemas.microsoft.com/office/powerpoint/2010/main" val="77548988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AEC987-BD2D-4598-8B3D-1799485413D0}"/>
              </a:ext>
            </a:extLst>
          </p:cNvPr>
          <p:cNvSpPr>
            <a:spLocks noGrp="1"/>
          </p:cNvSpPr>
          <p:nvPr>
            <p:ph type="title"/>
          </p:nvPr>
        </p:nvSpPr>
        <p:spPr/>
        <p:txBody>
          <a:bodyPr>
            <a:normAutofit/>
          </a:bodyPr>
          <a:lstStyle/>
          <a:p>
            <a:r>
              <a:rPr lang="en-GB" sz="4000" dirty="0"/>
              <a:t>Correlation Analysis – Numerical Variables</a:t>
            </a:r>
          </a:p>
        </p:txBody>
      </p:sp>
      <p:sp>
        <p:nvSpPr>
          <p:cNvPr id="3" name="Content Placeholder 2">
            <a:extLst>
              <a:ext uri="{FF2B5EF4-FFF2-40B4-BE49-F238E27FC236}">
                <a16:creationId xmlns:a16="http://schemas.microsoft.com/office/drawing/2014/main" id="{9A4F207E-F3B7-4B71-AB28-69FCCBBEC2B1}"/>
              </a:ext>
            </a:extLst>
          </p:cNvPr>
          <p:cNvSpPr>
            <a:spLocks noGrp="1"/>
          </p:cNvSpPr>
          <p:nvPr>
            <p:ph idx="1"/>
          </p:nvPr>
        </p:nvSpPr>
        <p:spPr>
          <a:xfrm>
            <a:off x="380300" y="1643459"/>
            <a:ext cx="8884052" cy="5141168"/>
          </a:xfrm>
        </p:spPr>
        <p:txBody>
          <a:bodyPr>
            <a:normAutofit/>
          </a:bodyPr>
          <a:lstStyle/>
          <a:p>
            <a:r>
              <a:rPr lang="en-GB" sz="2400" b="1" dirty="0"/>
              <a:t>Correlation</a:t>
            </a:r>
            <a:r>
              <a:rPr lang="en-GB" sz="2400" dirty="0"/>
              <a:t> between two variables </a:t>
            </a:r>
            <a:r>
              <a:rPr lang="en-GB" sz="2400" i="1" dirty="0"/>
              <a:t>x1</a:t>
            </a:r>
            <a:r>
              <a:rPr lang="en-GB" sz="2400" dirty="0"/>
              <a:t> and </a:t>
            </a:r>
            <a:r>
              <a:rPr lang="en-GB" sz="2400" i="1" dirty="0"/>
              <a:t>x2</a:t>
            </a:r>
            <a:r>
              <a:rPr lang="en-GB" sz="2400" dirty="0"/>
              <a:t> is the standard covariance, obtained by normalising the covariance with the standard deviation of each variable. </a:t>
            </a:r>
          </a:p>
          <a:p>
            <a:endParaRPr lang="en-GB" sz="2800" dirty="0"/>
          </a:p>
          <a:p>
            <a:r>
              <a:rPr lang="en-GB" sz="2400" b="1" dirty="0"/>
              <a:t>Sample correlation </a:t>
            </a:r>
            <a:r>
              <a:rPr lang="en-GB" sz="2400" dirty="0"/>
              <a:t>for two attributes </a:t>
            </a:r>
            <a:r>
              <a:rPr lang="en-GB" sz="2400" i="1" dirty="0"/>
              <a:t>x1</a:t>
            </a:r>
            <a:r>
              <a:rPr lang="en-GB" sz="2400" dirty="0"/>
              <a:t> and </a:t>
            </a:r>
            <a:r>
              <a:rPr lang="en-GB" sz="2400" i="1" dirty="0"/>
              <a:t>x2</a:t>
            </a:r>
            <a:r>
              <a:rPr lang="en-GB" sz="2400" dirty="0"/>
              <a:t>: where </a:t>
            </a:r>
            <a:r>
              <a:rPr lang="en-GB" sz="2400" i="1" dirty="0"/>
              <a:t>n</a:t>
            </a:r>
            <a:r>
              <a:rPr lang="en-GB" sz="2400" dirty="0"/>
              <a:t> is the number of samples, </a:t>
            </a:r>
            <a:r>
              <a:rPr lang="en-GB" sz="2400" i="1" dirty="0"/>
              <a:t>µ1</a:t>
            </a:r>
            <a:r>
              <a:rPr lang="en-GB" sz="2400" dirty="0"/>
              <a:t> and </a:t>
            </a:r>
            <a:r>
              <a:rPr lang="en-GB" sz="2400" i="1" dirty="0"/>
              <a:t>µ2</a:t>
            </a:r>
            <a:r>
              <a:rPr lang="en-GB" sz="2400" dirty="0"/>
              <a:t> are the respective means, </a:t>
            </a:r>
            <a:r>
              <a:rPr lang="en-GB" sz="2400" i="1" dirty="0"/>
              <a:t>σ1</a:t>
            </a:r>
            <a:r>
              <a:rPr lang="en-GB" sz="2400" dirty="0"/>
              <a:t> and </a:t>
            </a:r>
            <a:r>
              <a:rPr lang="en-GB" sz="2400" i="1" dirty="0"/>
              <a:t>σ2 </a:t>
            </a:r>
            <a:r>
              <a:rPr lang="en-GB" sz="2400" dirty="0"/>
              <a:t>are the respective standard deviation of </a:t>
            </a:r>
            <a:r>
              <a:rPr lang="en-GB" sz="2400" i="1" dirty="0"/>
              <a:t>x1 </a:t>
            </a:r>
            <a:r>
              <a:rPr lang="en-GB" sz="2400" dirty="0"/>
              <a:t>and </a:t>
            </a:r>
            <a:r>
              <a:rPr lang="en-GB" sz="2400" i="1" dirty="0"/>
              <a:t>x2 </a:t>
            </a:r>
          </a:p>
          <a:p>
            <a:endParaRPr lang="en-GB" sz="2400" dirty="0"/>
          </a:p>
        </p:txBody>
      </p:sp>
      <p:pic>
        <p:nvPicPr>
          <p:cNvPr id="5" name="Picture 4" descr="equation to calculate correlation coeffient">
            <a:extLst>
              <a:ext uri="{FF2B5EF4-FFF2-40B4-BE49-F238E27FC236}">
                <a16:creationId xmlns:a16="http://schemas.microsoft.com/office/drawing/2014/main" id="{26598ED1-EF93-425E-8816-F37892438F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6292" y="4509120"/>
            <a:ext cx="6730277" cy="2288596"/>
          </a:xfrm>
          <a:prstGeom prst="rect">
            <a:avLst/>
          </a:prstGeom>
        </p:spPr>
      </p:pic>
    </p:spTree>
    <p:extLst>
      <p:ext uri="{BB962C8B-B14F-4D97-AF65-F5344CB8AC3E}">
        <p14:creationId xmlns:p14="http://schemas.microsoft.com/office/powerpoint/2010/main" val="211787160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AEC987-BD2D-4598-8B3D-1799485413D0}"/>
              </a:ext>
            </a:extLst>
          </p:cNvPr>
          <p:cNvSpPr>
            <a:spLocks noGrp="1"/>
          </p:cNvSpPr>
          <p:nvPr>
            <p:ph type="title"/>
          </p:nvPr>
        </p:nvSpPr>
        <p:spPr/>
        <p:txBody>
          <a:bodyPr>
            <a:normAutofit/>
          </a:bodyPr>
          <a:lstStyle/>
          <a:p>
            <a:r>
              <a:rPr lang="en-GB" sz="4000" dirty="0"/>
              <a:t>Correlation Analysis – Numerical Variables </a:t>
            </a:r>
          </a:p>
        </p:txBody>
      </p:sp>
      <p:sp>
        <p:nvSpPr>
          <p:cNvPr id="3" name="Content Placeholder 2">
            <a:extLst>
              <a:ext uri="{FF2B5EF4-FFF2-40B4-BE49-F238E27FC236}">
                <a16:creationId xmlns:a16="http://schemas.microsoft.com/office/drawing/2014/main" id="{9A4F207E-F3B7-4B71-AB28-69FCCBBEC2B1}"/>
              </a:ext>
            </a:extLst>
          </p:cNvPr>
          <p:cNvSpPr>
            <a:spLocks noGrp="1"/>
          </p:cNvSpPr>
          <p:nvPr>
            <p:ph idx="1"/>
          </p:nvPr>
        </p:nvSpPr>
        <p:spPr/>
        <p:txBody>
          <a:bodyPr>
            <a:normAutofit/>
          </a:bodyPr>
          <a:lstStyle/>
          <a:p>
            <a:r>
              <a:rPr lang="en-GB" sz="2800" b="1" dirty="0"/>
              <a:t>Sample correlation </a:t>
            </a:r>
            <a:r>
              <a:rPr lang="en-GB" sz="2800" dirty="0"/>
              <a:t>for two attributes </a:t>
            </a:r>
            <a:r>
              <a:rPr lang="en-GB" sz="2800" i="1" dirty="0"/>
              <a:t>x1</a:t>
            </a:r>
            <a:r>
              <a:rPr lang="en-GB" sz="2800" dirty="0"/>
              <a:t> and </a:t>
            </a:r>
            <a:r>
              <a:rPr lang="en-GB" sz="2800" i="1" dirty="0"/>
              <a:t>x2</a:t>
            </a:r>
            <a:r>
              <a:rPr lang="en-GB" sz="2800" dirty="0"/>
              <a:t>: where </a:t>
            </a:r>
            <a:r>
              <a:rPr lang="en-GB" sz="2800" i="1" dirty="0"/>
              <a:t>n</a:t>
            </a:r>
            <a:r>
              <a:rPr lang="en-GB" sz="2800" dirty="0"/>
              <a:t> is the number of tuples, </a:t>
            </a:r>
            <a:r>
              <a:rPr lang="en-GB" sz="2800" i="1" dirty="0"/>
              <a:t>µ1</a:t>
            </a:r>
            <a:r>
              <a:rPr lang="en-GB" sz="2800" dirty="0"/>
              <a:t> and </a:t>
            </a:r>
            <a:r>
              <a:rPr lang="en-GB" sz="2800" i="1" dirty="0"/>
              <a:t>µ2</a:t>
            </a:r>
            <a:r>
              <a:rPr lang="en-GB" sz="2800" dirty="0"/>
              <a:t> are the respective means, </a:t>
            </a:r>
            <a:r>
              <a:rPr lang="en-GB" sz="2800" i="1" dirty="0"/>
              <a:t>σ1</a:t>
            </a:r>
            <a:r>
              <a:rPr lang="en-GB" sz="2800" dirty="0"/>
              <a:t> and </a:t>
            </a:r>
            <a:r>
              <a:rPr lang="en-GB" sz="2800" i="1" dirty="0"/>
              <a:t>σ2 </a:t>
            </a:r>
            <a:r>
              <a:rPr lang="en-GB" sz="2800" dirty="0"/>
              <a:t>are the respective standard deviation of </a:t>
            </a:r>
            <a:r>
              <a:rPr lang="en-GB" sz="2800" i="1" dirty="0"/>
              <a:t>x1 </a:t>
            </a:r>
            <a:r>
              <a:rPr lang="en-GB" sz="2800" dirty="0"/>
              <a:t>and </a:t>
            </a:r>
            <a:r>
              <a:rPr lang="en-GB" sz="2800" i="1" dirty="0"/>
              <a:t>x2 </a:t>
            </a:r>
          </a:p>
          <a:p>
            <a:pPr lvl="1"/>
            <a:r>
              <a:rPr lang="en-GB" sz="2600" dirty="0"/>
              <a:t>If ρ12 &gt; 0: x1 and x2 are positively correlated (x1 ’s values increase as x2 ’s increase) </a:t>
            </a:r>
          </a:p>
          <a:p>
            <a:pPr lvl="1"/>
            <a:r>
              <a:rPr lang="en-GB" sz="2600" dirty="0"/>
              <a:t>If ρ12 = 0: independent </a:t>
            </a:r>
          </a:p>
          <a:p>
            <a:pPr lvl="1"/>
            <a:r>
              <a:rPr lang="en-GB" sz="2600" dirty="0"/>
              <a:t>If ρ12 &lt; 0: negatively correlated</a:t>
            </a:r>
          </a:p>
        </p:txBody>
      </p:sp>
      <p:pic>
        <p:nvPicPr>
          <p:cNvPr id="4" name="Picture 3" descr="equation to calculate correlation coeffient">
            <a:extLst>
              <a:ext uri="{FF2B5EF4-FFF2-40B4-BE49-F238E27FC236}">
                <a16:creationId xmlns:a16="http://schemas.microsoft.com/office/drawing/2014/main" id="{A1F25ABB-BC7D-497D-BD06-778CEFB2C5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59496" y="4770120"/>
            <a:ext cx="6141049" cy="2088232"/>
          </a:xfrm>
          <a:prstGeom prst="rect">
            <a:avLst/>
          </a:prstGeom>
        </p:spPr>
      </p:pic>
    </p:spTree>
    <p:extLst>
      <p:ext uri="{BB962C8B-B14F-4D97-AF65-F5344CB8AC3E}">
        <p14:creationId xmlns:p14="http://schemas.microsoft.com/office/powerpoint/2010/main" val="345809365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A5113-F47F-45A4-A216-CA05A8EC6236}"/>
              </a:ext>
            </a:extLst>
          </p:cNvPr>
          <p:cNvSpPr>
            <a:spLocks noGrp="1"/>
          </p:cNvSpPr>
          <p:nvPr>
            <p:ph type="title"/>
          </p:nvPr>
        </p:nvSpPr>
        <p:spPr/>
        <p:txBody>
          <a:bodyPr>
            <a:normAutofit/>
          </a:bodyPr>
          <a:lstStyle/>
          <a:p>
            <a:r>
              <a:rPr lang="en-GB" sz="4000" dirty="0"/>
              <a:t>Visualising Correlation Coefficients</a:t>
            </a:r>
          </a:p>
        </p:txBody>
      </p:sp>
      <p:sp>
        <p:nvSpPr>
          <p:cNvPr id="3" name="Content Placeholder 2">
            <a:extLst>
              <a:ext uri="{FF2B5EF4-FFF2-40B4-BE49-F238E27FC236}">
                <a16:creationId xmlns:a16="http://schemas.microsoft.com/office/drawing/2014/main" id="{D43968EB-A996-402C-AD4A-74E5E9D2A47B}"/>
              </a:ext>
            </a:extLst>
          </p:cNvPr>
          <p:cNvSpPr>
            <a:spLocks noGrp="1"/>
          </p:cNvSpPr>
          <p:nvPr>
            <p:ph idx="1"/>
          </p:nvPr>
        </p:nvSpPr>
        <p:spPr/>
        <p:txBody>
          <a:bodyPr>
            <a:normAutofit/>
          </a:bodyPr>
          <a:lstStyle/>
          <a:p>
            <a:r>
              <a:rPr lang="en-GB" sz="2800" dirty="0"/>
              <a:t>Correlation coefficient value range: [–1, 1] </a:t>
            </a:r>
          </a:p>
        </p:txBody>
      </p:sp>
      <p:pic>
        <p:nvPicPr>
          <p:cNvPr id="5" name="Picture 4" descr="scatter plots for different correlation coefficient ">
            <a:extLst>
              <a:ext uri="{FF2B5EF4-FFF2-40B4-BE49-F238E27FC236}">
                <a16:creationId xmlns:a16="http://schemas.microsoft.com/office/drawing/2014/main" id="{F07D4C69-D0FE-4D32-BFCB-72F5EE81C0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7488" y="2320596"/>
            <a:ext cx="4538696" cy="4276756"/>
          </a:xfrm>
          <a:prstGeom prst="rect">
            <a:avLst/>
          </a:prstGeom>
        </p:spPr>
      </p:pic>
    </p:spTree>
    <p:extLst>
      <p:ext uri="{BB962C8B-B14F-4D97-AF65-F5344CB8AC3E}">
        <p14:creationId xmlns:p14="http://schemas.microsoft.com/office/powerpoint/2010/main" val="350900060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74B8F6-5CA9-4CEE-9A0B-A26E559E53ED}"/>
              </a:ext>
            </a:extLst>
          </p:cNvPr>
          <p:cNvSpPr>
            <a:spLocks noGrp="1"/>
          </p:cNvSpPr>
          <p:nvPr>
            <p:ph type="title"/>
          </p:nvPr>
        </p:nvSpPr>
        <p:spPr/>
        <p:txBody>
          <a:bodyPr>
            <a:normAutofit/>
          </a:bodyPr>
          <a:lstStyle/>
          <a:p>
            <a:r>
              <a:rPr lang="en-GB" sz="4000" dirty="0"/>
              <a:t>Correlation Analysis</a:t>
            </a:r>
          </a:p>
        </p:txBody>
      </p:sp>
      <p:sp>
        <p:nvSpPr>
          <p:cNvPr id="3" name="Content Placeholder 2">
            <a:extLst>
              <a:ext uri="{FF2B5EF4-FFF2-40B4-BE49-F238E27FC236}">
                <a16:creationId xmlns:a16="http://schemas.microsoft.com/office/drawing/2014/main" id="{444D19A0-DA9E-4AF7-8951-1AAA9485ADBB}"/>
              </a:ext>
            </a:extLst>
          </p:cNvPr>
          <p:cNvSpPr>
            <a:spLocks noGrp="1"/>
          </p:cNvSpPr>
          <p:nvPr>
            <p:ph idx="1"/>
          </p:nvPr>
        </p:nvSpPr>
        <p:spPr>
          <a:xfrm>
            <a:off x="380300" y="1643459"/>
            <a:ext cx="8812044" cy="5141168"/>
          </a:xfrm>
        </p:spPr>
        <p:txBody>
          <a:bodyPr>
            <a:normAutofit/>
          </a:bodyPr>
          <a:lstStyle/>
          <a:p>
            <a:r>
              <a:rPr lang="en-US" altLang="zh-CN" sz="2800" dirty="0"/>
              <a:t>Methods for testing c</a:t>
            </a:r>
            <a:r>
              <a:rPr lang="en-GB" sz="2800" dirty="0" err="1"/>
              <a:t>orrelation</a:t>
            </a:r>
            <a:r>
              <a:rPr lang="en-GB" sz="2800" dirty="0"/>
              <a:t>/ dependence/ association between independent and dependent variables</a:t>
            </a:r>
          </a:p>
        </p:txBody>
      </p:sp>
      <p:pic>
        <p:nvPicPr>
          <p:cNvPr id="5" name="Picture 4" descr="correlation analysis when Dependent variable is continuous and independent variable is continuous. linear discriminant analysis when dependent variable is categorical an independent variable is continues. ANOVA When dependant variable is continuous and independent variable is categorical. Chi-squared test when dependent variable is categorical and independent variable is categorical ">
            <a:extLst>
              <a:ext uri="{FF2B5EF4-FFF2-40B4-BE49-F238E27FC236}">
                <a16:creationId xmlns:a16="http://schemas.microsoft.com/office/drawing/2014/main" id="{CFCD67C2-5F63-4640-80D1-A108B5EBD3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3472" y="3284984"/>
            <a:ext cx="6596111" cy="2862283"/>
          </a:xfrm>
          <a:prstGeom prst="rect">
            <a:avLst/>
          </a:prstGeom>
        </p:spPr>
      </p:pic>
    </p:spTree>
    <p:extLst>
      <p:ext uri="{BB962C8B-B14F-4D97-AF65-F5344CB8AC3E}">
        <p14:creationId xmlns:p14="http://schemas.microsoft.com/office/powerpoint/2010/main" val="56061488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29AFF8-C2F5-4769-A664-E6CC542380D0}"/>
              </a:ext>
            </a:extLst>
          </p:cNvPr>
          <p:cNvSpPr>
            <a:spLocks noGrp="1"/>
          </p:cNvSpPr>
          <p:nvPr>
            <p:ph type="title"/>
          </p:nvPr>
        </p:nvSpPr>
        <p:spPr>
          <a:xfrm>
            <a:off x="335360" y="260648"/>
            <a:ext cx="11809312" cy="1143000"/>
          </a:xfrm>
        </p:spPr>
        <p:txBody>
          <a:bodyPr>
            <a:noAutofit/>
          </a:bodyPr>
          <a:lstStyle/>
          <a:p>
            <a:r>
              <a:rPr lang="en-GB" sz="4000" dirty="0"/>
              <a:t>Variable Reduction – Principal Component Analysis</a:t>
            </a:r>
          </a:p>
        </p:txBody>
      </p:sp>
      <p:sp>
        <p:nvSpPr>
          <p:cNvPr id="3" name="Content Placeholder 2">
            <a:extLst>
              <a:ext uri="{FF2B5EF4-FFF2-40B4-BE49-F238E27FC236}">
                <a16:creationId xmlns:a16="http://schemas.microsoft.com/office/drawing/2014/main" id="{C7DB656B-E42E-454F-9F68-76EA27B1C964}"/>
              </a:ext>
            </a:extLst>
          </p:cNvPr>
          <p:cNvSpPr>
            <a:spLocks noGrp="1"/>
          </p:cNvSpPr>
          <p:nvPr>
            <p:ph idx="1"/>
          </p:nvPr>
        </p:nvSpPr>
        <p:spPr>
          <a:xfrm>
            <a:off x="380300" y="1643459"/>
            <a:ext cx="9820156" cy="5141168"/>
          </a:xfrm>
        </p:spPr>
        <p:txBody>
          <a:bodyPr>
            <a:normAutofit/>
          </a:bodyPr>
          <a:lstStyle/>
          <a:p>
            <a:r>
              <a:rPr lang="en-GB" sz="2800" dirty="0"/>
              <a:t>Principal components are constructed as mathematical transformations of the input variables. Each is an uncorrelated, linear combination of original input variables. </a:t>
            </a:r>
          </a:p>
          <a:p>
            <a:endParaRPr lang="en-GB" sz="2800" dirty="0"/>
          </a:p>
          <a:p>
            <a:r>
              <a:rPr lang="en-GB" sz="2800" dirty="0"/>
              <a:t>The coefficients of such a linear combination are the eigenvectors of the correlation or covariance matrix. </a:t>
            </a:r>
          </a:p>
          <a:p>
            <a:r>
              <a:rPr lang="en-GB" sz="2800" dirty="0"/>
              <a:t>The principal components are sorted by descending order of the eigenvalues. </a:t>
            </a:r>
          </a:p>
          <a:p>
            <a:r>
              <a:rPr lang="en-GB" sz="2800" dirty="0"/>
              <a:t>The eigenvalues represent the variances of the principal components.</a:t>
            </a:r>
          </a:p>
        </p:txBody>
      </p:sp>
      <p:pic>
        <p:nvPicPr>
          <p:cNvPr id="5" name="Picture 4" descr="equation explaining principal component: pc1=a1x1+b1x2+c1x3">
            <a:extLst>
              <a:ext uri="{FF2B5EF4-FFF2-40B4-BE49-F238E27FC236}">
                <a16:creationId xmlns:a16="http://schemas.microsoft.com/office/drawing/2014/main" id="{2CA5EAA3-9145-4414-9173-DA466F3F8F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1464" y="3068960"/>
            <a:ext cx="3457600" cy="495304"/>
          </a:xfrm>
          <a:prstGeom prst="rect">
            <a:avLst/>
          </a:prstGeom>
        </p:spPr>
      </p:pic>
    </p:spTree>
    <p:extLst>
      <p:ext uri="{BB962C8B-B14F-4D97-AF65-F5344CB8AC3E}">
        <p14:creationId xmlns:p14="http://schemas.microsoft.com/office/powerpoint/2010/main" val="93267661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EF6062-3A26-4D28-812F-AB22109F5E73}"/>
              </a:ext>
            </a:extLst>
          </p:cNvPr>
          <p:cNvSpPr>
            <a:spLocks noGrp="1"/>
          </p:cNvSpPr>
          <p:nvPr>
            <p:ph type="title"/>
          </p:nvPr>
        </p:nvSpPr>
        <p:spPr/>
        <p:txBody>
          <a:bodyPr>
            <a:normAutofit/>
          </a:bodyPr>
          <a:lstStyle/>
          <a:p>
            <a:r>
              <a:rPr lang="en-GB" sz="4000" dirty="0"/>
              <a:t>Numerosity Reduction</a:t>
            </a:r>
          </a:p>
        </p:txBody>
      </p:sp>
      <p:sp>
        <p:nvSpPr>
          <p:cNvPr id="3" name="Content Placeholder 2">
            <a:extLst>
              <a:ext uri="{FF2B5EF4-FFF2-40B4-BE49-F238E27FC236}">
                <a16:creationId xmlns:a16="http://schemas.microsoft.com/office/drawing/2014/main" id="{377D8A00-6289-4EE3-B99A-199DA518AA73}"/>
              </a:ext>
            </a:extLst>
          </p:cNvPr>
          <p:cNvSpPr>
            <a:spLocks noGrp="1"/>
          </p:cNvSpPr>
          <p:nvPr>
            <p:ph idx="1"/>
          </p:nvPr>
        </p:nvSpPr>
        <p:spPr>
          <a:xfrm>
            <a:off x="380300" y="1643459"/>
            <a:ext cx="9244092" cy="5141168"/>
          </a:xfrm>
        </p:spPr>
        <p:txBody>
          <a:bodyPr>
            <a:normAutofit/>
          </a:bodyPr>
          <a:lstStyle/>
          <a:p>
            <a:r>
              <a:rPr lang="en-GB" sz="2800" b="1" dirty="0"/>
              <a:t>Non-parametric methods </a:t>
            </a:r>
          </a:p>
          <a:p>
            <a:r>
              <a:rPr lang="en-GB" sz="2800" dirty="0"/>
              <a:t>Do not assume models </a:t>
            </a:r>
          </a:p>
          <a:p>
            <a:r>
              <a:rPr lang="en-GB" sz="2800" dirty="0"/>
              <a:t>E.g. Sampling, clustering, histograms, etc. </a:t>
            </a:r>
          </a:p>
          <a:p>
            <a:endParaRPr lang="en-GB" sz="2800" dirty="0"/>
          </a:p>
          <a:p>
            <a:r>
              <a:rPr lang="en-GB" sz="2800" b="1" dirty="0"/>
              <a:t>Parametric methods </a:t>
            </a:r>
          </a:p>
          <a:p>
            <a:r>
              <a:rPr lang="en-GB" sz="2800" dirty="0"/>
              <a:t>Assume the data fits some model, estimate model parameters, store only the parameters, and discard the data</a:t>
            </a:r>
          </a:p>
          <a:p>
            <a:r>
              <a:rPr lang="en-GB" sz="2800" dirty="0"/>
              <a:t>E.g. regression, log-linear models</a:t>
            </a:r>
          </a:p>
        </p:txBody>
      </p:sp>
    </p:spTree>
    <p:extLst>
      <p:ext uri="{BB962C8B-B14F-4D97-AF65-F5344CB8AC3E}">
        <p14:creationId xmlns:p14="http://schemas.microsoft.com/office/powerpoint/2010/main" val="62806678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56C52A-6456-443B-98EB-EAD28172DA43}"/>
              </a:ext>
            </a:extLst>
          </p:cNvPr>
          <p:cNvSpPr>
            <a:spLocks noGrp="1"/>
          </p:cNvSpPr>
          <p:nvPr>
            <p:ph type="title"/>
          </p:nvPr>
        </p:nvSpPr>
        <p:spPr/>
        <p:txBody>
          <a:bodyPr>
            <a:normAutofit/>
          </a:bodyPr>
          <a:lstStyle/>
          <a:p>
            <a:r>
              <a:rPr lang="en-GB" sz="4000" dirty="0"/>
              <a:t>Sampling</a:t>
            </a:r>
          </a:p>
        </p:txBody>
      </p:sp>
      <p:sp>
        <p:nvSpPr>
          <p:cNvPr id="3" name="Content Placeholder 2">
            <a:extLst>
              <a:ext uri="{FF2B5EF4-FFF2-40B4-BE49-F238E27FC236}">
                <a16:creationId xmlns:a16="http://schemas.microsoft.com/office/drawing/2014/main" id="{3BF1AF80-39E6-4DB2-AAC1-DC8E152A6825}"/>
              </a:ext>
            </a:extLst>
          </p:cNvPr>
          <p:cNvSpPr>
            <a:spLocks noGrp="1"/>
          </p:cNvSpPr>
          <p:nvPr>
            <p:ph idx="1"/>
          </p:nvPr>
        </p:nvSpPr>
        <p:spPr>
          <a:xfrm>
            <a:off x="380300" y="1643459"/>
            <a:ext cx="9388108" cy="5141168"/>
          </a:xfrm>
        </p:spPr>
        <p:txBody>
          <a:bodyPr>
            <a:normAutofit/>
          </a:bodyPr>
          <a:lstStyle/>
          <a:p>
            <a:r>
              <a:rPr lang="en-GB" sz="2800" dirty="0"/>
              <a:t>Sampling: obtaining a small set of samples to represent the whole data set </a:t>
            </a:r>
            <a:endParaRPr lang="en-GB" sz="3200" dirty="0"/>
          </a:p>
          <a:p>
            <a:pPr lvl="1"/>
            <a:r>
              <a:rPr lang="en-GB" sz="2800" dirty="0"/>
              <a:t>Simple random sampling </a:t>
            </a:r>
            <a:endParaRPr lang="en-GB" sz="3200" dirty="0"/>
          </a:p>
          <a:p>
            <a:pPr lvl="1"/>
            <a:r>
              <a:rPr lang="en-GB" sz="2800" dirty="0"/>
              <a:t>Sampling without replacement </a:t>
            </a:r>
          </a:p>
          <a:p>
            <a:pPr lvl="1"/>
            <a:r>
              <a:rPr lang="en-GB" sz="2800" dirty="0"/>
              <a:t>Sampling with replacement </a:t>
            </a:r>
          </a:p>
          <a:p>
            <a:pPr lvl="1"/>
            <a:r>
              <a:rPr lang="en-GB" sz="2800" dirty="0"/>
              <a:t>Stratified sampling</a:t>
            </a:r>
            <a:endParaRPr lang="en-GB" sz="2600" dirty="0"/>
          </a:p>
        </p:txBody>
      </p:sp>
      <p:pic>
        <p:nvPicPr>
          <p:cNvPr id="5" name="Picture 4" descr="decorative">
            <a:extLst>
              <a:ext uri="{FF2B5EF4-FFF2-40B4-BE49-F238E27FC236}">
                <a16:creationId xmlns:a16="http://schemas.microsoft.com/office/drawing/2014/main" id="{7DCA32BC-655B-4181-8710-DF92DFF080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56040" y="222543"/>
            <a:ext cx="3886228" cy="1219209"/>
          </a:xfrm>
          <a:prstGeom prst="rect">
            <a:avLst/>
          </a:prstGeom>
        </p:spPr>
      </p:pic>
    </p:spTree>
    <p:extLst>
      <p:ext uri="{BB962C8B-B14F-4D97-AF65-F5344CB8AC3E}">
        <p14:creationId xmlns:p14="http://schemas.microsoft.com/office/powerpoint/2010/main" val="156446399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03E568-72B3-4C63-9D72-4937E5B0841A}"/>
              </a:ext>
            </a:extLst>
          </p:cNvPr>
          <p:cNvSpPr>
            <a:spLocks noGrp="1"/>
          </p:cNvSpPr>
          <p:nvPr>
            <p:ph type="title"/>
          </p:nvPr>
        </p:nvSpPr>
        <p:spPr/>
        <p:txBody>
          <a:bodyPr>
            <a:normAutofit/>
          </a:bodyPr>
          <a:lstStyle/>
          <a:p>
            <a:r>
              <a:rPr lang="en-US" altLang="zh-CN" sz="2800" b="1" dirty="0">
                <a:latin typeface="Arial" panose="020B0604020202020204" pitchFamily="34" charset="0"/>
                <a:cs typeface="Arial" panose="020B0604020202020204" pitchFamily="34" charset="0"/>
              </a:rPr>
              <a:t>Table of Content </a:t>
            </a:r>
            <a:endParaRPr lang="zh-CN" altLang="en-US" sz="2800" b="1" dirty="0">
              <a:latin typeface="Arial" panose="020B0604020202020204" pitchFamily="34" charset="0"/>
              <a:cs typeface="Arial" panose="020B0604020202020204" pitchFamily="34" charset="0"/>
            </a:endParaRPr>
          </a:p>
        </p:txBody>
      </p:sp>
      <p:sp>
        <p:nvSpPr>
          <p:cNvPr id="3" name="内容占位符 2">
            <a:extLst>
              <a:ext uri="{FF2B5EF4-FFF2-40B4-BE49-F238E27FC236}">
                <a16:creationId xmlns:a16="http://schemas.microsoft.com/office/drawing/2014/main" id="{C951DD26-5F1D-4FC6-9DDD-EEE057610505}"/>
              </a:ext>
            </a:extLst>
          </p:cNvPr>
          <p:cNvSpPr>
            <a:spLocks noGrp="1"/>
          </p:cNvSpPr>
          <p:nvPr>
            <p:ph idx="1"/>
          </p:nvPr>
        </p:nvSpPr>
        <p:spPr/>
        <p:txBody>
          <a:bodyPr>
            <a:normAutofit/>
          </a:bodyPr>
          <a:lstStyle/>
          <a:p>
            <a:pPr algn="just"/>
            <a:r>
              <a:rPr lang="en-GB" altLang="zh-CN" sz="2600" kern="100" dirty="0">
                <a:effectLst/>
                <a:latin typeface="Arial" panose="020B0604020202020204" pitchFamily="34" charset="0"/>
                <a:ea typeface="等线" panose="02010600030101010101" pitchFamily="2" charset="-122"/>
                <a:cs typeface="Arial" panose="020B0604020202020204" pitchFamily="34" charset="0"/>
              </a:rPr>
              <a:t>Definition, context, and collecting data </a:t>
            </a:r>
            <a:endParaRPr lang="zh-CN" altLang="zh-CN" sz="2600" kern="100" dirty="0">
              <a:effectLst/>
              <a:latin typeface="Arial" panose="020B0604020202020204" pitchFamily="34" charset="0"/>
              <a:ea typeface="等线" panose="02010600030101010101" pitchFamily="2" charset="-122"/>
              <a:cs typeface="Arial" panose="020B0604020202020204" pitchFamily="34" charset="0"/>
            </a:endParaRPr>
          </a:p>
          <a:p>
            <a:pPr algn="just"/>
            <a:r>
              <a:rPr lang="en-GB" altLang="zh-CN" sz="2600" kern="100" dirty="0">
                <a:effectLst/>
                <a:latin typeface="Arial" panose="020B0604020202020204" pitchFamily="34" charset="0"/>
                <a:ea typeface="等线" panose="02010600030101010101" pitchFamily="2" charset="-122"/>
                <a:cs typeface="Arial" panose="020B0604020202020204" pitchFamily="34" charset="0"/>
              </a:rPr>
              <a:t>Data integration (join tables)</a:t>
            </a:r>
            <a:r>
              <a:rPr lang="zh-CN" altLang="zh-CN" sz="2600" kern="100" dirty="0">
                <a:effectLst/>
                <a:latin typeface="Arial" panose="020B0604020202020204" pitchFamily="34" charset="0"/>
                <a:ea typeface="等线" panose="02010600030101010101" pitchFamily="2" charset="-122"/>
                <a:cs typeface="Arial" panose="020B0604020202020204" pitchFamily="34" charset="0"/>
              </a:rPr>
              <a:t> </a:t>
            </a:r>
            <a:endParaRPr lang="en-US" altLang="zh-CN" sz="2600" kern="100" dirty="0">
              <a:effectLst/>
              <a:latin typeface="Arial" panose="020B0604020202020204" pitchFamily="34" charset="0"/>
              <a:ea typeface="等线" panose="02010600030101010101" pitchFamily="2" charset="-122"/>
              <a:cs typeface="Arial" panose="020B0604020202020204" pitchFamily="34" charset="0"/>
            </a:endParaRPr>
          </a:p>
          <a:p>
            <a:pPr algn="just"/>
            <a:r>
              <a:rPr lang="en-GB" altLang="zh-CN" sz="2600" kern="100" dirty="0">
                <a:effectLst/>
                <a:latin typeface="Arial" panose="020B0604020202020204" pitchFamily="34" charset="0"/>
                <a:ea typeface="等线" panose="02010600030101010101" pitchFamily="2" charset="-122"/>
                <a:cs typeface="Arial" panose="020B0604020202020204" pitchFamily="34" charset="0"/>
              </a:rPr>
              <a:t>Data cleaning (missing values, outliers, data types)</a:t>
            </a:r>
            <a:endParaRPr lang="zh-CN" altLang="zh-CN" sz="2600" kern="100" dirty="0">
              <a:effectLst/>
              <a:latin typeface="Arial" panose="020B0604020202020204" pitchFamily="34" charset="0"/>
              <a:ea typeface="等线" panose="02010600030101010101" pitchFamily="2" charset="-122"/>
              <a:cs typeface="Arial" panose="020B0604020202020204" pitchFamily="34" charset="0"/>
            </a:endParaRPr>
          </a:p>
          <a:p>
            <a:pPr algn="just"/>
            <a:r>
              <a:rPr lang="en-GB" altLang="zh-CN" sz="2600" kern="100" dirty="0">
                <a:effectLst/>
                <a:latin typeface="Arial" panose="020B0604020202020204" pitchFamily="34" charset="0"/>
                <a:ea typeface="等线" panose="02010600030101010101" pitchFamily="2" charset="-122"/>
                <a:cs typeface="Arial" panose="020B0604020202020204" pitchFamily="34" charset="0"/>
              </a:rPr>
              <a:t>Data reduction (correlation check, PCA, sampling)</a:t>
            </a:r>
            <a:endParaRPr lang="zh-CN" altLang="zh-CN" sz="2600" kern="100" dirty="0">
              <a:effectLst/>
              <a:latin typeface="Arial" panose="020B0604020202020204" pitchFamily="34" charset="0"/>
              <a:ea typeface="等线" panose="02010600030101010101" pitchFamily="2" charset="-122"/>
              <a:cs typeface="Arial" panose="020B0604020202020204" pitchFamily="34" charset="0"/>
            </a:endParaRPr>
          </a:p>
          <a:p>
            <a:pPr algn="just"/>
            <a:r>
              <a:rPr lang="en-GB" altLang="zh-CN" sz="2600" b="1" kern="100" dirty="0">
                <a:effectLst/>
                <a:latin typeface="Arial" panose="020B0604020202020204" pitchFamily="34" charset="0"/>
                <a:ea typeface="等线" panose="02010600030101010101" pitchFamily="2" charset="-122"/>
                <a:cs typeface="Arial" panose="020B0604020202020204" pitchFamily="34" charset="0"/>
              </a:rPr>
              <a:t>Data transformation (normalisation and one-hot encoding)</a:t>
            </a:r>
            <a:endParaRPr lang="zh-CN" altLang="zh-CN" sz="2600" b="1" kern="100" dirty="0">
              <a:effectLst/>
              <a:latin typeface="Arial" panose="020B0604020202020204" pitchFamily="34" charset="0"/>
              <a:ea typeface="等线" panose="02010600030101010101" pitchFamily="2" charset="-122"/>
              <a:cs typeface="Arial" panose="020B0604020202020204" pitchFamily="34" charset="0"/>
            </a:endParaRPr>
          </a:p>
        </p:txBody>
      </p:sp>
    </p:spTree>
    <p:extLst>
      <p:ext uri="{BB962C8B-B14F-4D97-AF65-F5344CB8AC3E}">
        <p14:creationId xmlns:p14="http://schemas.microsoft.com/office/powerpoint/2010/main" val="650463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484933-C68E-4A2F-8203-6596F726E802}"/>
              </a:ext>
            </a:extLst>
          </p:cNvPr>
          <p:cNvSpPr>
            <a:spLocks noGrp="1"/>
          </p:cNvSpPr>
          <p:nvPr>
            <p:ph type="title"/>
          </p:nvPr>
        </p:nvSpPr>
        <p:spPr/>
        <p:txBody>
          <a:bodyPr>
            <a:normAutofit/>
          </a:bodyPr>
          <a:lstStyle/>
          <a:p>
            <a:r>
              <a:rPr lang="en-GB" sz="4000" dirty="0"/>
              <a:t>Data Transformation</a:t>
            </a:r>
          </a:p>
        </p:txBody>
      </p:sp>
      <p:sp>
        <p:nvSpPr>
          <p:cNvPr id="3" name="Content Placeholder 2">
            <a:extLst>
              <a:ext uri="{FF2B5EF4-FFF2-40B4-BE49-F238E27FC236}">
                <a16:creationId xmlns:a16="http://schemas.microsoft.com/office/drawing/2014/main" id="{ED4F3AE7-3D20-456B-BC38-BED2CAC189B1}"/>
              </a:ext>
            </a:extLst>
          </p:cNvPr>
          <p:cNvSpPr>
            <a:spLocks noGrp="1"/>
          </p:cNvSpPr>
          <p:nvPr>
            <p:ph idx="1"/>
          </p:nvPr>
        </p:nvSpPr>
        <p:spPr>
          <a:xfrm>
            <a:off x="380300" y="1643459"/>
            <a:ext cx="9172084" cy="5141168"/>
          </a:xfrm>
        </p:spPr>
        <p:txBody>
          <a:bodyPr>
            <a:normAutofit/>
          </a:bodyPr>
          <a:lstStyle/>
          <a:p>
            <a:r>
              <a:rPr lang="en-GB" sz="2800" dirty="0"/>
              <a:t>A function that maps the entire set of values of a given attribute to a new set of replacement values, </a:t>
            </a:r>
            <a:r>
              <a:rPr lang="en-GB" sz="2800" dirty="0" err="1"/>
              <a:t>s.t.</a:t>
            </a:r>
            <a:r>
              <a:rPr lang="en-GB" sz="2800" dirty="0"/>
              <a:t>, each old value can be identified with one of the new values </a:t>
            </a:r>
          </a:p>
          <a:p>
            <a:endParaRPr lang="en-GB" sz="2800" dirty="0"/>
          </a:p>
          <a:p>
            <a:r>
              <a:rPr lang="en-GB" sz="2800" dirty="0"/>
              <a:t>Relevant methods:</a:t>
            </a:r>
          </a:p>
          <a:p>
            <a:r>
              <a:rPr lang="en-GB" sz="2800" dirty="0"/>
              <a:t>Normalisation/ Standardisation: scale data to fall within a smaller, specified range </a:t>
            </a:r>
          </a:p>
          <a:p>
            <a:pPr marL="342900" lvl="1" indent="0">
              <a:buNone/>
            </a:pPr>
            <a:r>
              <a:rPr lang="en-GB" sz="2600" dirty="0"/>
              <a:t>» min-max normalisation </a:t>
            </a:r>
          </a:p>
          <a:p>
            <a:pPr marL="342900" lvl="1" indent="0">
              <a:buNone/>
            </a:pPr>
            <a:r>
              <a:rPr lang="en-GB" sz="2600" dirty="0"/>
              <a:t>» z-score normalisation </a:t>
            </a:r>
          </a:p>
          <a:p>
            <a:pPr marL="342900" lvl="1" indent="0">
              <a:buNone/>
            </a:pPr>
            <a:r>
              <a:rPr lang="en-GB" sz="2600" dirty="0"/>
              <a:t>» normalisation by decimal scaling</a:t>
            </a:r>
          </a:p>
        </p:txBody>
      </p:sp>
    </p:spTree>
    <p:extLst>
      <p:ext uri="{BB962C8B-B14F-4D97-AF65-F5344CB8AC3E}">
        <p14:creationId xmlns:p14="http://schemas.microsoft.com/office/powerpoint/2010/main" val="33141979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755410-A369-4557-A65C-C702EB66888C}"/>
              </a:ext>
            </a:extLst>
          </p:cNvPr>
          <p:cNvSpPr>
            <a:spLocks noGrp="1"/>
          </p:cNvSpPr>
          <p:nvPr>
            <p:ph type="title"/>
          </p:nvPr>
        </p:nvSpPr>
        <p:spPr/>
        <p:txBody>
          <a:bodyPr>
            <a:normAutofit/>
          </a:bodyPr>
          <a:lstStyle/>
          <a:p>
            <a:r>
              <a:rPr lang="en-GB" altLang="zh-CN" sz="2800" b="1" kern="100" dirty="0">
                <a:effectLst/>
                <a:latin typeface="Arial" panose="020B0604020202020204" pitchFamily="34" charset="0"/>
                <a:ea typeface="等线" panose="02010600030101010101" pitchFamily="2" charset="-122"/>
                <a:cs typeface="Arial" panose="020B0604020202020204" pitchFamily="34" charset="0"/>
              </a:rPr>
              <a:t>Data Analytics – The Context</a:t>
            </a:r>
            <a:endParaRPr lang="zh-CN" altLang="en-US" sz="2400" b="1" dirty="0">
              <a:latin typeface="Arial" panose="020B0604020202020204" pitchFamily="34" charset="0"/>
              <a:cs typeface="Arial" panose="020B0604020202020204" pitchFamily="34" charset="0"/>
            </a:endParaRPr>
          </a:p>
        </p:txBody>
      </p:sp>
      <p:sp>
        <p:nvSpPr>
          <p:cNvPr id="3" name="内容占位符 2">
            <a:extLst>
              <a:ext uri="{FF2B5EF4-FFF2-40B4-BE49-F238E27FC236}">
                <a16:creationId xmlns:a16="http://schemas.microsoft.com/office/drawing/2014/main" id="{0A04FCD2-9649-465A-AB30-39E48835E1A4}"/>
              </a:ext>
            </a:extLst>
          </p:cNvPr>
          <p:cNvSpPr>
            <a:spLocks noGrp="1"/>
          </p:cNvSpPr>
          <p:nvPr>
            <p:ph idx="1"/>
          </p:nvPr>
        </p:nvSpPr>
        <p:spPr>
          <a:xfrm>
            <a:off x="335360" y="1163399"/>
            <a:ext cx="10972800" cy="5141168"/>
          </a:xfrm>
        </p:spPr>
        <p:txBody>
          <a:bodyPr>
            <a:normAutofit/>
          </a:bodyPr>
          <a:lstStyle/>
          <a:p>
            <a:pPr algn="just"/>
            <a:r>
              <a:rPr lang="en-GB" altLang="zh-CN" sz="2000" kern="100" dirty="0">
                <a:effectLst/>
                <a:latin typeface="Arial" panose="020B0604020202020204" pitchFamily="34" charset="0"/>
                <a:ea typeface="等线" panose="02010600030101010101" pitchFamily="2" charset="-122"/>
                <a:cs typeface="Arial" panose="020B0604020202020204" pitchFamily="34" charset="0"/>
              </a:rPr>
              <a:t>‘the sexiest job in the world in the 21</a:t>
            </a:r>
            <a:r>
              <a:rPr lang="en-GB" altLang="zh-CN" sz="2000" kern="100" baseline="30000" dirty="0">
                <a:effectLst/>
                <a:latin typeface="Arial" panose="020B0604020202020204" pitchFamily="34" charset="0"/>
                <a:ea typeface="等线" panose="02010600030101010101" pitchFamily="2" charset="-122"/>
                <a:cs typeface="Arial" panose="020B0604020202020204" pitchFamily="34" charset="0"/>
              </a:rPr>
              <a:t>st</a:t>
            </a:r>
            <a:r>
              <a:rPr lang="en-GB" altLang="zh-CN" sz="2000" kern="100" dirty="0">
                <a:effectLst/>
                <a:latin typeface="Arial" panose="020B0604020202020204" pitchFamily="34" charset="0"/>
                <a:ea typeface="等线" panose="02010600030101010101" pitchFamily="2" charset="-122"/>
                <a:cs typeface="Arial" panose="020B0604020202020204" pitchFamily="34" charset="0"/>
              </a:rPr>
              <a:t> century’</a:t>
            </a:r>
          </a:p>
          <a:p>
            <a:pPr marL="0" indent="0" algn="just">
              <a:buNone/>
            </a:pPr>
            <a:endParaRPr lang="en-GB" altLang="zh-CN" sz="2000" kern="100" dirty="0">
              <a:latin typeface="Arial" panose="020B0604020202020204" pitchFamily="34" charset="0"/>
              <a:ea typeface="等线" panose="02010600030101010101" pitchFamily="2" charset="-122"/>
              <a:cs typeface="Arial" panose="020B0604020202020204" pitchFamily="34" charset="0"/>
            </a:endParaRPr>
          </a:p>
        </p:txBody>
      </p:sp>
      <p:pic>
        <p:nvPicPr>
          <p:cNvPr id="1028" name="Picture 4" descr="   'A Day in Data': it is estimated that 500 million tweets are sent each day, and 4 petabytes of data is created by Facebook, including 350 million photos and 100 million hours of video watch time. ">
            <a:extLst>
              <a:ext uri="{FF2B5EF4-FFF2-40B4-BE49-F238E27FC236}">
                <a16:creationId xmlns:a16="http://schemas.microsoft.com/office/drawing/2014/main" id="{58514EFC-FE07-4505-90EA-C84E44BA9A6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83840" y="1600200"/>
            <a:ext cx="8703129" cy="53957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0957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1A01C1-CEEF-41F5-8F7F-B97444A4BBF6}"/>
              </a:ext>
            </a:extLst>
          </p:cNvPr>
          <p:cNvSpPr>
            <a:spLocks noGrp="1"/>
          </p:cNvSpPr>
          <p:nvPr>
            <p:ph type="title"/>
          </p:nvPr>
        </p:nvSpPr>
        <p:spPr/>
        <p:txBody>
          <a:bodyPr>
            <a:normAutofit/>
          </a:bodyPr>
          <a:lstStyle/>
          <a:p>
            <a:r>
              <a:rPr lang="en-GB" sz="4000" dirty="0"/>
              <a:t>Data Transformation Examples </a:t>
            </a:r>
          </a:p>
        </p:txBody>
      </p:sp>
      <p:sp>
        <p:nvSpPr>
          <p:cNvPr id="3" name="Content Placeholder 2">
            <a:extLst>
              <a:ext uri="{FF2B5EF4-FFF2-40B4-BE49-F238E27FC236}">
                <a16:creationId xmlns:a16="http://schemas.microsoft.com/office/drawing/2014/main" id="{BB352097-471C-4FCF-9A7C-50B29B95A8C2}"/>
              </a:ext>
            </a:extLst>
          </p:cNvPr>
          <p:cNvSpPr>
            <a:spLocks noGrp="1"/>
          </p:cNvSpPr>
          <p:nvPr>
            <p:ph idx="1"/>
          </p:nvPr>
        </p:nvSpPr>
        <p:spPr>
          <a:xfrm>
            <a:off x="380300" y="1643459"/>
            <a:ext cx="9532124" cy="5141168"/>
          </a:xfrm>
        </p:spPr>
        <p:txBody>
          <a:bodyPr>
            <a:normAutofit/>
          </a:bodyPr>
          <a:lstStyle/>
          <a:p>
            <a:r>
              <a:rPr lang="en-GB" sz="2800" dirty="0"/>
              <a:t>Standardise numeric values</a:t>
            </a:r>
          </a:p>
          <a:p>
            <a:r>
              <a:rPr lang="en-GB" sz="2800" dirty="0"/>
              <a:t>Change counts into percentages. </a:t>
            </a:r>
          </a:p>
          <a:p>
            <a:r>
              <a:rPr lang="en-GB" sz="2800" dirty="0"/>
              <a:t>Translate dates to durations. </a:t>
            </a:r>
          </a:p>
          <a:p>
            <a:r>
              <a:rPr lang="en-GB" sz="2800" dirty="0"/>
              <a:t>Capture trends with ratios, differences, etc. </a:t>
            </a:r>
          </a:p>
          <a:p>
            <a:r>
              <a:rPr lang="en-GB" sz="2800" dirty="0"/>
              <a:t>Replace categorical values with appropriate numeric values</a:t>
            </a:r>
          </a:p>
        </p:txBody>
      </p:sp>
      <p:pic>
        <p:nvPicPr>
          <p:cNvPr id="5" name="Picture 4" descr="data transformation examples">
            <a:extLst>
              <a:ext uri="{FF2B5EF4-FFF2-40B4-BE49-F238E27FC236}">
                <a16:creationId xmlns:a16="http://schemas.microsoft.com/office/drawing/2014/main" id="{23EB551B-69C5-4EE5-BB33-A85A9D8481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9456" y="4738672"/>
            <a:ext cx="6334171" cy="2119328"/>
          </a:xfrm>
          <a:prstGeom prst="rect">
            <a:avLst/>
          </a:prstGeom>
        </p:spPr>
      </p:pic>
    </p:spTree>
    <p:extLst>
      <p:ext uri="{BB962C8B-B14F-4D97-AF65-F5344CB8AC3E}">
        <p14:creationId xmlns:p14="http://schemas.microsoft.com/office/powerpoint/2010/main" val="273473029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390D4C-6AC9-4E74-96FF-203DB90D2275}"/>
              </a:ext>
            </a:extLst>
          </p:cNvPr>
          <p:cNvSpPr>
            <a:spLocks noGrp="1"/>
          </p:cNvSpPr>
          <p:nvPr>
            <p:ph type="title"/>
          </p:nvPr>
        </p:nvSpPr>
        <p:spPr/>
        <p:txBody>
          <a:bodyPr/>
          <a:lstStyle/>
          <a:p>
            <a:r>
              <a:rPr lang="en-GB" dirty="0"/>
              <a:t>Data Transformation – Examples cont.</a:t>
            </a:r>
          </a:p>
        </p:txBody>
      </p:sp>
      <p:sp>
        <p:nvSpPr>
          <p:cNvPr id="3" name="Content Placeholder 2">
            <a:extLst>
              <a:ext uri="{FF2B5EF4-FFF2-40B4-BE49-F238E27FC236}">
                <a16:creationId xmlns:a16="http://schemas.microsoft.com/office/drawing/2014/main" id="{3FBDDE3A-2833-44C2-A5FF-C261180C5D6B}"/>
              </a:ext>
            </a:extLst>
          </p:cNvPr>
          <p:cNvSpPr>
            <a:spLocks noGrp="1"/>
          </p:cNvSpPr>
          <p:nvPr>
            <p:ph idx="1"/>
          </p:nvPr>
        </p:nvSpPr>
        <p:spPr>
          <a:xfrm>
            <a:off x="380300" y="1643459"/>
            <a:ext cx="9748148" cy="5141168"/>
          </a:xfrm>
        </p:spPr>
        <p:txBody>
          <a:bodyPr>
            <a:normAutofit/>
          </a:bodyPr>
          <a:lstStyle/>
          <a:p>
            <a:r>
              <a:rPr lang="en-GB" sz="2800" dirty="0"/>
              <a:t>Transform variables to bring information to the surface.</a:t>
            </a:r>
          </a:p>
          <a:p>
            <a:endParaRPr lang="en-GB" sz="2800" dirty="0"/>
          </a:p>
          <a:p>
            <a:endParaRPr lang="en-GB" sz="2800" dirty="0"/>
          </a:p>
          <a:p>
            <a:endParaRPr lang="en-GB" sz="2800" dirty="0"/>
          </a:p>
          <a:p>
            <a:endParaRPr lang="en-GB" sz="2800" dirty="0"/>
          </a:p>
          <a:p>
            <a:endParaRPr lang="en-GB" sz="2800" dirty="0"/>
          </a:p>
          <a:p>
            <a:endParaRPr lang="en-GB" sz="2800" dirty="0"/>
          </a:p>
          <a:p>
            <a:r>
              <a:rPr lang="en-GB" sz="2800" dirty="0"/>
              <a:t>Transform using mathematical functions, such as logs, reciprocal, or square root, for “</a:t>
            </a:r>
            <a:r>
              <a:rPr lang="en-GB" sz="2800" dirty="0">
                <a:solidFill>
                  <a:srgbClr val="0000D4"/>
                </a:solidFill>
              </a:rPr>
              <a:t>stretching</a:t>
            </a:r>
            <a:r>
              <a:rPr lang="en-GB" sz="2800" dirty="0"/>
              <a:t>” and “</a:t>
            </a:r>
            <a:r>
              <a:rPr lang="en-GB" sz="2800" dirty="0">
                <a:solidFill>
                  <a:srgbClr val="0000D4"/>
                </a:solidFill>
              </a:rPr>
              <a:t>squishing</a:t>
            </a:r>
            <a:r>
              <a:rPr lang="en-GB" sz="2800" dirty="0"/>
              <a:t>” </a:t>
            </a:r>
          </a:p>
        </p:txBody>
      </p:sp>
      <p:pic>
        <p:nvPicPr>
          <p:cNvPr id="5" name="Picture 4" descr="use logarithm to zoom in the patterns of the data. &#10;  ">
            <a:extLst>
              <a:ext uri="{FF2B5EF4-FFF2-40B4-BE49-F238E27FC236}">
                <a16:creationId xmlns:a16="http://schemas.microsoft.com/office/drawing/2014/main" id="{19399FFA-AD0E-40F3-98D9-B01C0B41263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1424" y="2204864"/>
            <a:ext cx="7435685" cy="2833567"/>
          </a:xfrm>
          <a:prstGeom prst="rect">
            <a:avLst/>
          </a:prstGeom>
        </p:spPr>
      </p:pic>
    </p:spTree>
    <p:extLst>
      <p:ext uri="{BB962C8B-B14F-4D97-AF65-F5344CB8AC3E}">
        <p14:creationId xmlns:p14="http://schemas.microsoft.com/office/powerpoint/2010/main" val="237090794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7B4AF1-05C0-4BD6-AC31-91369FA7FEE5}"/>
              </a:ext>
            </a:extLst>
          </p:cNvPr>
          <p:cNvSpPr>
            <a:spLocks noGrp="1"/>
          </p:cNvSpPr>
          <p:nvPr>
            <p:ph type="title"/>
          </p:nvPr>
        </p:nvSpPr>
        <p:spPr/>
        <p:txBody>
          <a:bodyPr>
            <a:normAutofit/>
          </a:bodyPr>
          <a:lstStyle/>
          <a:p>
            <a:r>
              <a:rPr lang="en-GB" sz="4000" dirty="0"/>
              <a:t>One-hot Encoding </a:t>
            </a:r>
          </a:p>
        </p:txBody>
      </p:sp>
      <p:pic>
        <p:nvPicPr>
          <p:cNvPr id="1026" name="Picture 2" descr="here the 4 categories are transformed into 4 new attributes. ">
            <a:extLst>
              <a:ext uri="{FF2B5EF4-FFF2-40B4-BE49-F238E27FC236}">
                <a16:creationId xmlns:a16="http://schemas.microsoft.com/office/drawing/2014/main" id="{DA9BD659-F4C2-4D2E-96A0-FC758C1979E1}"/>
              </a:ext>
            </a:extLst>
          </p:cNvPr>
          <p:cNvPicPr>
            <a:picLocks noGrp="1" noChangeAspect="1" noChangeArrowheads="1"/>
          </p:cNvPicPr>
          <p:nvPr>
            <p:ph idx="1"/>
          </p:nvPr>
        </p:nvPicPr>
        <p:blipFill>
          <a:blip r:embed="rId3" cstate="print">
            <a:extLst>
              <a:ext uri="{28A0092B-C50C-407E-A947-70E740481C1C}">
                <a14:useLocalDpi xmlns:a14="http://schemas.microsoft.com/office/drawing/2010/main" val="0"/>
              </a:ext>
            </a:extLst>
          </a:blip>
          <a:srcRect/>
          <a:stretch>
            <a:fillRect/>
          </a:stretch>
        </p:blipFill>
        <p:spPr bwMode="auto">
          <a:xfrm>
            <a:off x="800311" y="2420888"/>
            <a:ext cx="7095117" cy="2254276"/>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2">
            <a:extLst>
              <a:ext uri="{FF2B5EF4-FFF2-40B4-BE49-F238E27FC236}">
                <a16:creationId xmlns:a16="http://schemas.microsoft.com/office/drawing/2014/main" id="{ED8F3138-380C-4807-83E1-61966A1D19F8}"/>
              </a:ext>
            </a:extLst>
          </p:cNvPr>
          <p:cNvSpPr txBox="1">
            <a:spLocks/>
          </p:cNvSpPr>
          <p:nvPr/>
        </p:nvSpPr>
        <p:spPr>
          <a:xfrm>
            <a:off x="767408" y="1628800"/>
            <a:ext cx="9289032" cy="5141168"/>
          </a:xfrm>
          <a:prstGeom prst="rect">
            <a:avLst/>
          </a:prstGeom>
        </p:spPr>
        <p:txBody>
          <a:bodyPr vert="horz" lIns="91440" tIns="45720" rIns="91440" bIns="45720" rtlCol="0">
            <a:normAutofit/>
          </a:bodyPr>
          <a:lstStyle>
            <a:lvl1pPr marL="257175" indent="-257175" algn="l" defTabSz="685800" rtl="0" eaLnBrk="1" latinLnBrk="0" hangingPunct="1">
              <a:spcBef>
                <a:spcPct val="20000"/>
              </a:spcBef>
              <a:buFont typeface="Arial" pitchFamily="34" charset="0"/>
              <a:buChar char="•"/>
              <a:defRPr sz="3800" kern="1200" baseline="0">
                <a:solidFill>
                  <a:schemeClr val="tx1"/>
                </a:solidFill>
                <a:latin typeface="Arial" panose="020B0604020202020204" pitchFamily="34" charset="0"/>
                <a:ea typeface="+mn-ea"/>
                <a:cs typeface="+mn-cs"/>
              </a:defRPr>
            </a:lvl1pPr>
            <a:lvl2pPr marL="557213" indent="-214313" algn="l" defTabSz="685800" rtl="0" eaLnBrk="1" latinLnBrk="0" hangingPunct="1">
              <a:spcBef>
                <a:spcPct val="20000"/>
              </a:spcBef>
              <a:buFont typeface="Arial" pitchFamily="34" charset="0"/>
              <a:buChar char="•"/>
              <a:defRPr sz="3600" kern="1200" baseline="0">
                <a:solidFill>
                  <a:schemeClr val="tx1"/>
                </a:solidFill>
                <a:latin typeface="Arial" panose="020B0604020202020204" pitchFamily="34" charset="0"/>
                <a:ea typeface="+mn-ea"/>
                <a:cs typeface="+mn-cs"/>
              </a:defRPr>
            </a:lvl2pPr>
            <a:lvl3pPr marL="942975" indent="-257175" algn="l" defTabSz="685800" rtl="0" eaLnBrk="1" latinLnBrk="0" hangingPunct="1">
              <a:spcBef>
                <a:spcPct val="20000"/>
              </a:spcBef>
              <a:buFont typeface="Arial" pitchFamily="34" charset="0"/>
              <a:buChar char="•"/>
              <a:defRPr sz="3200" kern="1200" baseline="0">
                <a:solidFill>
                  <a:schemeClr val="tx1"/>
                </a:solidFill>
                <a:latin typeface="Arial" panose="020B0604020202020204" pitchFamily="34" charset="0"/>
                <a:ea typeface="+mn-ea"/>
                <a:cs typeface="+mn-cs"/>
              </a:defRPr>
            </a:lvl3pPr>
            <a:lvl4pPr marL="1200150" indent="-171450" algn="l" defTabSz="685800" rtl="0" eaLnBrk="1" latinLnBrk="0" hangingPunct="1">
              <a:spcBef>
                <a:spcPct val="20000"/>
              </a:spcBef>
              <a:buFont typeface="Arial" pitchFamily="34" charset="0"/>
              <a:buChar char="–"/>
              <a:defRPr sz="1500" kern="1200">
                <a:solidFill>
                  <a:schemeClr val="tx1"/>
                </a:solidFill>
                <a:latin typeface="Arial" panose="020B0604020202020204" pitchFamily="34" charset="0"/>
                <a:ea typeface="+mn-ea"/>
                <a:cs typeface="+mn-cs"/>
              </a:defRPr>
            </a:lvl4pPr>
            <a:lvl5pPr marL="1543050" indent="-171450" algn="l" defTabSz="685800" rtl="0" eaLnBrk="1" latinLnBrk="0" hangingPunct="1">
              <a:spcBef>
                <a:spcPct val="20000"/>
              </a:spcBef>
              <a:buFont typeface="Arial" pitchFamily="34" charset="0"/>
              <a:buChar char="»"/>
              <a:defRPr sz="1500" kern="1200">
                <a:solidFill>
                  <a:schemeClr val="tx1"/>
                </a:solidFill>
                <a:latin typeface="Arial" panose="020B0604020202020204" pitchFamily="34" charset="0"/>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n-GB" sz="2800" dirty="0"/>
              <a:t>Use binary variables to replace a categorical feature. </a:t>
            </a:r>
          </a:p>
        </p:txBody>
      </p:sp>
    </p:spTree>
    <p:extLst>
      <p:ext uri="{BB962C8B-B14F-4D97-AF65-F5344CB8AC3E}">
        <p14:creationId xmlns:p14="http://schemas.microsoft.com/office/powerpoint/2010/main" val="128637331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FEE475-E874-4A7E-8E45-19C32D572AB7}"/>
              </a:ext>
            </a:extLst>
          </p:cNvPr>
          <p:cNvSpPr>
            <a:spLocks noGrp="1"/>
          </p:cNvSpPr>
          <p:nvPr>
            <p:ph type="title"/>
          </p:nvPr>
        </p:nvSpPr>
        <p:spPr/>
        <p:txBody>
          <a:bodyPr>
            <a:normAutofit/>
          </a:bodyPr>
          <a:lstStyle/>
          <a:p>
            <a:r>
              <a:rPr lang="en-GB" sz="4000" dirty="0"/>
              <a:t>Min-Max Normalisation</a:t>
            </a:r>
          </a:p>
        </p:txBody>
      </p:sp>
      <p:sp>
        <p:nvSpPr>
          <p:cNvPr id="3" name="Content Placeholder 2">
            <a:extLst>
              <a:ext uri="{FF2B5EF4-FFF2-40B4-BE49-F238E27FC236}">
                <a16:creationId xmlns:a16="http://schemas.microsoft.com/office/drawing/2014/main" id="{064C6F83-E015-4E5C-9C84-6377AE11C9AE}"/>
              </a:ext>
            </a:extLst>
          </p:cNvPr>
          <p:cNvSpPr>
            <a:spLocks noGrp="1"/>
          </p:cNvSpPr>
          <p:nvPr>
            <p:ph idx="1"/>
          </p:nvPr>
        </p:nvSpPr>
        <p:spPr>
          <a:xfrm>
            <a:off x="380300" y="1643459"/>
            <a:ext cx="8452004" cy="5141168"/>
          </a:xfrm>
        </p:spPr>
        <p:txBody>
          <a:bodyPr>
            <a:normAutofit/>
          </a:bodyPr>
          <a:lstStyle/>
          <a:p>
            <a:r>
              <a:rPr lang="en-GB" sz="2800" dirty="0"/>
              <a:t>min-max normalisation </a:t>
            </a:r>
          </a:p>
          <a:p>
            <a:endParaRPr lang="en-GB" sz="2800" dirty="0"/>
          </a:p>
          <a:p>
            <a:endParaRPr lang="en-GB" sz="2800" dirty="0"/>
          </a:p>
          <a:p>
            <a:endParaRPr lang="en-GB" sz="2800" dirty="0"/>
          </a:p>
          <a:p>
            <a:r>
              <a:rPr lang="en-GB" sz="2800" dirty="0"/>
              <a:t>Example – income, min £12,000, max £98,000 – map to 0.0 – 1.0 </a:t>
            </a:r>
          </a:p>
          <a:p>
            <a:r>
              <a:rPr lang="en-GB" sz="2800" dirty="0"/>
              <a:t>£73,600 is transformed to:</a:t>
            </a:r>
          </a:p>
          <a:p>
            <a:endParaRPr lang="en-GB" sz="2800" dirty="0"/>
          </a:p>
        </p:txBody>
      </p:sp>
      <p:pic>
        <p:nvPicPr>
          <p:cNvPr id="5" name="Picture 4" descr="equation for min-max normalisation ">
            <a:extLst>
              <a:ext uri="{FF2B5EF4-FFF2-40B4-BE49-F238E27FC236}">
                <a16:creationId xmlns:a16="http://schemas.microsoft.com/office/drawing/2014/main" id="{8B896925-2EC2-4A65-A9E8-C1D3F7C64F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1344" y="2348880"/>
            <a:ext cx="7624818" cy="947744"/>
          </a:xfrm>
          <a:prstGeom prst="rect">
            <a:avLst/>
          </a:prstGeom>
        </p:spPr>
      </p:pic>
      <p:pic>
        <p:nvPicPr>
          <p:cNvPr id="9" name="Picture 8" descr="equation to transform 73600">
            <a:extLst>
              <a:ext uri="{FF2B5EF4-FFF2-40B4-BE49-F238E27FC236}">
                <a16:creationId xmlns:a16="http://schemas.microsoft.com/office/drawing/2014/main" id="{281ADB10-BBB0-4145-A973-D2EFFBEB561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2364" y="5301208"/>
            <a:ext cx="5543591" cy="1052520"/>
          </a:xfrm>
          <a:prstGeom prst="rect">
            <a:avLst/>
          </a:prstGeom>
        </p:spPr>
      </p:pic>
    </p:spTree>
    <p:extLst>
      <p:ext uri="{BB962C8B-B14F-4D97-AF65-F5344CB8AC3E}">
        <p14:creationId xmlns:p14="http://schemas.microsoft.com/office/powerpoint/2010/main" val="369712214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16A8D2-6B80-49F2-8B92-C759FD88A050}"/>
              </a:ext>
            </a:extLst>
          </p:cNvPr>
          <p:cNvSpPr>
            <a:spLocks noGrp="1"/>
          </p:cNvSpPr>
          <p:nvPr>
            <p:ph type="title"/>
          </p:nvPr>
        </p:nvSpPr>
        <p:spPr/>
        <p:txBody>
          <a:bodyPr>
            <a:normAutofit/>
          </a:bodyPr>
          <a:lstStyle/>
          <a:p>
            <a:r>
              <a:rPr lang="en-GB" sz="4000" dirty="0"/>
              <a:t>Z-score Normalisation</a:t>
            </a:r>
          </a:p>
        </p:txBody>
      </p:sp>
      <p:sp>
        <p:nvSpPr>
          <p:cNvPr id="3" name="Content Placeholder 2">
            <a:extLst>
              <a:ext uri="{FF2B5EF4-FFF2-40B4-BE49-F238E27FC236}">
                <a16:creationId xmlns:a16="http://schemas.microsoft.com/office/drawing/2014/main" id="{7C79C9D2-9E64-40BB-853B-BC299C60D476}"/>
              </a:ext>
            </a:extLst>
          </p:cNvPr>
          <p:cNvSpPr>
            <a:spLocks noGrp="1"/>
          </p:cNvSpPr>
          <p:nvPr>
            <p:ph idx="1"/>
          </p:nvPr>
        </p:nvSpPr>
        <p:spPr>
          <a:xfrm>
            <a:off x="380300" y="1643459"/>
            <a:ext cx="9100076" cy="5141168"/>
          </a:xfrm>
        </p:spPr>
        <p:txBody>
          <a:bodyPr>
            <a:normAutofit/>
          </a:bodyPr>
          <a:lstStyle/>
          <a:p>
            <a:r>
              <a:rPr lang="en-GB" sz="2800" dirty="0"/>
              <a:t>z-score normalisation (μ: mean, σ: standard deviation)</a:t>
            </a:r>
          </a:p>
          <a:p>
            <a:pPr marL="0" indent="0">
              <a:buNone/>
            </a:pPr>
            <a:endParaRPr lang="en-GB" sz="2800" dirty="0"/>
          </a:p>
          <a:p>
            <a:pPr marL="0" indent="0">
              <a:buNone/>
            </a:pPr>
            <a:r>
              <a:rPr lang="en-GB" sz="2800" dirty="0"/>
              <a:t> </a:t>
            </a:r>
          </a:p>
          <a:p>
            <a:endParaRPr lang="en-US" altLang="zh-CN" sz="2800" dirty="0"/>
          </a:p>
          <a:p>
            <a:r>
              <a:rPr lang="en-US" altLang="zh-CN" sz="2800" dirty="0"/>
              <a:t>z</a:t>
            </a:r>
            <a:r>
              <a:rPr lang="en-GB" sz="2800" dirty="0"/>
              <a:t>-score: The distance between the raw score and the population mean in the unit of the standard deviation </a:t>
            </a:r>
          </a:p>
          <a:p>
            <a:r>
              <a:rPr lang="en-GB" sz="2800" dirty="0"/>
              <a:t>Let μ = 54,000, σ = 16,000.</a:t>
            </a:r>
          </a:p>
          <a:p>
            <a:pPr marL="0" indent="0">
              <a:buNone/>
            </a:pPr>
            <a:r>
              <a:rPr lang="en-GB" sz="2800" dirty="0"/>
              <a:t> </a:t>
            </a:r>
          </a:p>
        </p:txBody>
      </p:sp>
      <p:pic>
        <p:nvPicPr>
          <p:cNvPr id="5" name="Picture 4" descr="equation for z-score normalisation ">
            <a:extLst>
              <a:ext uri="{FF2B5EF4-FFF2-40B4-BE49-F238E27FC236}">
                <a16:creationId xmlns:a16="http://schemas.microsoft.com/office/drawing/2014/main" id="{EED4B665-7A7B-4F03-89E9-17E2FB9B7C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7408" y="2276872"/>
            <a:ext cx="2205054" cy="852494"/>
          </a:xfrm>
          <a:prstGeom prst="rect">
            <a:avLst/>
          </a:prstGeom>
        </p:spPr>
      </p:pic>
      <p:pic>
        <p:nvPicPr>
          <p:cNvPr id="7" name="Picture 6" descr="equation to transform 73600">
            <a:extLst>
              <a:ext uri="{FF2B5EF4-FFF2-40B4-BE49-F238E27FC236}">
                <a16:creationId xmlns:a16="http://schemas.microsoft.com/office/drawing/2014/main" id="{A5F523C9-A84F-497C-AC55-BDB6A483379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3392" y="5301208"/>
            <a:ext cx="3348062" cy="990607"/>
          </a:xfrm>
          <a:prstGeom prst="rect">
            <a:avLst/>
          </a:prstGeom>
        </p:spPr>
      </p:pic>
    </p:spTree>
    <p:extLst>
      <p:ext uri="{BB962C8B-B14F-4D97-AF65-F5344CB8AC3E}">
        <p14:creationId xmlns:p14="http://schemas.microsoft.com/office/powerpoint/2010/main" val="223054632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6A91F0-C3E1-4FA5-B36A-8CBCE76344F5}"/>
              </a:ext>
            </a:extLst>
          </p:cNvPr>
          <p:cNvSpPr>
            <a:spLocks noGrp="1"/>
          </p:cNvSpPr>
          <p:nvPr>
            <p:ph type="title"/>
          </p:nvPr>
        </p:nvSpPr>
        <p:spPr/>
        <p:txBody>
          <a:bodyPr>
            <a:normAutofit/>
          </a:bodyPr>
          <a:lstStyle/>
          <a:p>
            <a:r>
              <a:rPr lang="en-GB" sz="4000" dirty="0"/>
              <a:t>Normalisation by Decimal Scaling</a:t>
            </a:r>
          </a:p>
        </p:txBody>
      </p:sp>
      <p:sp>
        <p:nvSpPr>
          <p:cNvPr id="3" name="Content Placeholder 2">
            <a:extLst>
              <a:ext uri="{FF2B5EF4-FFF2-40B4-BE49-F238E27FC236}">
                <a16:creationId xmlns:a16="http://schemas.microsoft.com/office/drawing/2014/main" id="{2B5B8572-1B55-4978-A4E0-22DD4645D61D}"/>
              </a:ext>
            </a:extLst>
          </p:cNvPr>
          <p:cNvSpPr>
            <a:spLocks noGrp="1"/>
          </p:cNvSpPr>
          <p:nvPr>
            <p:ph idx="1"/>
          </p:nvPr>
        </p:nvSpPr>
        <p:spPr/>
        <p:txBody>
          <a:bodyPr>
            <a:normAutofit/>
          </a:bodyPr>
          <a:lstStyle/>
          <a:p>
            <a:r>
              <a:rPr lang="en-GB" sz="2800" dirty="0"/>
              <a:t>Normalisation by decimal scaling </a:t>
            </a:r>
          </a:p>
          <a:p>
            <a:endParaRPr lang="en-GB" sz="2800" dirty="0"/>
          </a:p>
          <a:p>
            <a:endParaRPr lang="en-GB" sz="2800" dirty="0"/>
          </a:p>
          <a:p>
            <a:r>
              <a:rPr lang="en-GB" sz="2800" dirty="0"/>
              <a:t>where </a:t>
            </a:r>
            <a:r>
              <a:rPr lang="en-GB" sz="2800" i="1" dirty="0"/>
              <a:t>j</a:t>
            </a:r>
            <a:r>
              <a:rPr lang="en-GB" sz="2800" dirty="0"/>
              <a:t> is the smallest integer such that Max(| </a:t>
            </a:r>
            <a:r>
              <a:rPr lang="en-GB" sz="2800" i="1" dirty="0"/>
              <a:t>v’</a:t>
            </a:r>
            <a:r>
              <a:rPr lang="en-GB" sz="2800" dirty="0"/>
              <a:t>|) &lt;1</a:t>
            </a:r>
          </a:p>
          <a:p>
            <a:endParaRPr lang="en-GB" sz="2800" dirty="0"/>
          </a:p>
          <a:p>
            <a:r>
              <a:rPr lang="en-GB" sz="2800" dirty="0"/>
              <a:t>Example — recorded values from -722 to 821 </a:t>
            </a:r>
          </a:p>
          <a:p>
            <a:r>
              <a:rPr lang="en-GB" sz="2800" dirty="0"/>
              <a:t>Divide each value by 1000 </a:t>
            </a:r>
          </a:p>
          <a:p>
            <a:pPr lvl="1"/>
            <a:r>
              <a:rPr lang="en-GB" sz="2600" dirty="0"/>
              <a:t>-28 normalised to -.028 </a:t>
            </a:r>
          </a:p>
          <a:p>
            <a:pPr lvl="1"/>
            <a:r>
              <a:rPr lang="en-GB" sz="2600" dirty="0"/>
              <a:t>444 normalised to 0.444</a:t>
            </a:r>
          </a:p>
        </p:txBody>
      </p:sp>
      <p:pic>
        <p:nvPicPr>
          <p:cNvPr id="5" name="Picture 4" descr="equation for normalisation by decimal scaling ">
            <a:extLst>
              <a:ext uri="{FF2B5EF4-FFF2-40B4-BE49-F238E27FC236}">
                <a16:creationId xmlns:a16="http://schemas.microsoft.com/office/drawing/2014/main" id="{E4441EAE-150B-4AE2-AB37-D8BC3CD874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7448" y="2276872"/>
            <a:ext cx="1357322" cy="700093"/>
          </a:xfrm>
          <a:prstGeom prst="rect">
            <a:avLst/>
          </a:prstGeom>
        </p:spPr>
      </p:pic>
    </p:spTree>
    <p:extLst>
      <p:ext uri="{BB962C8B-B14F-4D97-AF65-F5344CB8AC3E}">
        <p14:creationId xmlns:p14="http://schemas.microsoft.com/office/powerpoint/2010/main" val="260404013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a:extLst>
              <a:ext uri="{C183D7F6-B498-43B3-948B-1728B52AA6E4}">
                <adec:decorative xmlns:adec="http://schemas.microsoft.com/office/drawing/2017/decorative" val="1"/>
              </a:ext>
            </a:extLst>
          </p:cNvPr>
          <p:cNvSpPr>
            <a:spLocks noChangeAspect="1" noChangeArrowheads="1"/>
          </p:cNvSpPr>
          <p:nvPr/>
        </p:nvSpPr>
        <p:spPr bwMode="auto">
          <a:xfrm>
            <a:off x="1679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8" name="Title 7"/>
          <p:cNvSpPr>
            <a:spLocks noGrp="1"/>
          </p:cNvSpPr>
          <p:nvPr>
            <p:ph type="title"/>
          </p:nvPr>
        </p:nvSpPr>
        <p:spPr/>
        <p:txBody>
          <a:bodyPr>
            <a:normAutofit/>
          </a:bodyPr>
          <a:lstStyle/>
          <a:p>
            <a:r>
              <a:rPr lang="en-GB" sz="2800" b="1" dirty="0">
                <a:latin typeface="Arial" panose="020B0604020202020204" pitchFamily="34" charset="0"/>
                <a:cs typeface="Arial" panose="020B0604020202020204" pitchFamily="34" charset="0"/>
              </a:rPr>
              <a:t>Acknowledgement </a:t>
            </a:r>
          </a:p>
        </p:txBody>
      </p:sp>
      <p:sp>
        <p:nvSpPr>
          <p:cNvPr id="4" name="Content Placeholder 8">
            <a:extLst>
              <a:ext uri="{FF2B5EF4-FFF2-40B4-BE49-F238E27FC236}">
                <a16:creationId xmlns:a16="http://schemas.microsoft.com/office/drawing/2014/main" id="{B7AF44CB-006F-485B-A554-1EC2FA79B641}"/>
              </a:ext>
            </a:extLst>
          </p:cNvPr>
          <p:cNvSpPr txBox="1">
            <a:spLocks/>
          </p:cNvSpPr>
          <p:nvPr/>
        </p:nvSpPr>
        <p:spPr>
          <a:xfrm>
            <a:off x="406401" y="1166134"/>
            <a:ext cx="11154144" cy="4666139"/>
          </a:xfrm>
          <a:prstGeom prst="rect">
            <a:avLst/>
          </a:prstGeom>
        </p:spPr>
        <p:txBody>
          <a:bodyPr vert="horz" lIns="91440" tIns="45720" rIns="91440" bIns="45720" rtlCol="0" anchor="t">
            <a:noAutofit/>
          </a:bodyPr>
          <a:lstStyle>
            <a:lvl1pPr marL="257175" indent="-257175" algn="l" defTabSz="685800" rtl="0" eaLnBrk="1" latinLnBrk="0" hangingPunct="1">
              <a:spcBef>
                <a:spcPct val="20000"/>
              </a:spcBef>
              <a:buFont typeface="Arial" pitchFamily="34" charset="0"/>
              <a:buChar char="•"/>
              <a:defRPr sz="2400" kern="1200">
                <a:solidFill>
                  <a:schemeClr val="tx1"/>
                </a:solidFill>
                <a:latin typeface="Arial" panose="020B0604020202020204" pitchFamily="34" charset="0"/>
                <a:ea typeface="+mn-ea"/>
                <a:cs typeface="+mn-cs"/>
              </a:defRPr>
            </a:lvl1pPr>
            <a:lvl2pPr marL="557213" indent="-214313" algn="l" defTabSz="685800" rtl="0" eaLnBrk="1" latinLnBrk="0" hangingPunct="1">
              <a:spcBef>
                <a:spcPct val="20000"/>
              </a:spcBef>
              <a:buFont typeface="Arial" pitchFamily="34" charset="0"/>
              <a:buChar char="–"/>
              <a:defRPr sz="2100" kern="1200">
                <a:solidFill>
                  <a:schemeClr val="tx1"/>
                </a:solidFill>
                <a:latin typeface="Arial" panose="020B0604020202020204" pitchFamily="34" charset="0"/>
                <a:ea typeface="+mn-ea"/>
                <a:cs typeface="+mn-cs"/>
              </a:defRPr>
            </a:lvl2pPr>
            <a:lvl3pPr marL="857250" indent="-171450" algn="l" defTabSz="685800" rtl="0" eaLnBrk="1" latinLnBrk="0" hangingPunct="1">
              <a:spcBef>
                <a:spcPct val="20000"/>
              </a:spcBef>
              <a:buFont typeface="Arial" pitchFamily="34" charset="0"/>
              <a:buChar char="•"/>
              <a:defRPr sz="1800" kern="1200">
                <a:solidFill>
                  <a:schemeClr val="tx1"/>
                </a:solidFill>
                <a:latin typeface="Arial" panose="020B0604020202020204" pitchFamily="34" charset="0"/>
                <a:ea typeface="+mn-ea"/>
                <a:cs typeface="+mn-cs"/>
              </a:defRPr>
            </a:lvl3pPr>
            <a:lvl4pPr marL="1200150" indent="-171450" algn="l" defTabSz="685800" rtl="0" eaLnBrk="1" latinLnBrk="0" hangingPunct="1">
              <a:spcBef>
                <a:spcPct val="20000"/>
              </a:spcBef>
              <a:buFont typeface="Arial" pitchFamily="34" charset="0"/>
              <a:buChar char="–"/>
              <a:defRPr sz="1500" kern="1200">
                <a:solidFill>
                  <a:schemeClr val="tx1"/>
                </a:solidFill>
                <a:latin typeface="Arial" panose="020B0604020202020204" pitchFamily="34" charset="0"/>
                <a:ea typeface="+mn-ea"/>
                <a:cs typeface="+mn-cs"/>
              </a:defRPr>
            </a:lvl4pPr>
            <a:lvl5pPr marL="1543050" indent="-171450" algn="l" defTabSz="685800" rtl="0" eaLnBrk="1" latinLnBrk="0" hangingPunct="1">
              <a:spcBef>
                <a:spcPct val="20000"/>
              </a:spcBef>
              <a:buFont typeface="Arial" pitchFamily="34" charset="0"/>
              <a:buChar char="»"/>
              <a:defRPr sz="1500" kern="1200">
                <a:solidFill>
                  <a:schemeClr val="tx1"/>
                </a:solidFill>
                <a:latin typeface="Arial" panose="020B0604020202020204" pitchFamily="34" charset="0"/>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endParaRPr lang="en-GB" sz="2800" dirty="0">
              <a:latin typeface="Arial"/>
              <a:cs typeface="Arial" pitchFamily="34" charset="0"/>
            </a:endParaRPr>
          </a:p>
          <a:p>
            <a:r>
              <a:rPr lang="en-US" sz="2800" dirty="0">
                <a:latin typeface="Arial"/>
                <a:cs typeface="Arial" pitchFamily="34" charset="0"/>
              </a:rPr>
              <a:t>Some of the content is based on … </a:t>
            </a:r>
            <a:endParaRPr lang="en-GB" sz="2800" dirty="0">
              <a:latin typeface="Arial"/>
              <a:cs typeface="Arial" pitchFamily="34" charset="0"/>
            </a:endParaRPr>
          </a:p>
        </p:txBody>
      </p:sp>
      <p:pic>
        <p:nvPicPr>
          <p:cNvPr id="5" name="图片 4" descr="The cover of the book data preprocessing in data mining ">
            <a:extLst>
              <a:ext uri="{FF2B5EF4-FFF2-40B4-BE49-F238E27FC236}">
                <a16:creationId xmlns:a16="http://schemas.microsoft.com/office/drawing/2014/main" id="{6D553A66-5308-42F7-BAA3-AE9932BAD00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83433" y="2492897"/>
            <a:ext cx="1532810" cy="2232248"/>
          </a:xfrm>
          <a:prstGeom prst="rect">
            <a:avLst/>
          </a:prstGeom>
        </p:spPr>
      </p:pic>
      <p:sp>
        <p:nvSpPr>
          <p:cNvPr id="3" name="文本框 2">
            <a:extLst>
              <a:ext uri="{FF2B5EF4-FFF2-40B4-BE49-F238E27FC236}">
                <a16:creationId xmlns:a16="http://schemas.microsoft.com/office/drawing/2014/main" id="{19A18754-CA3B-40B4-A72F-68C8DD8B9373}"/>
              </a:ext>
            </a:extLst>
          </p:cNvPr>
          <p:cNvSpPr txBox="1"/>
          <p:nvPr/>
        </p:nvSpPr>
        <p:spPr>
          <a:xfrm>
            <a:off x="652167" y="4816177"/>
            <a:ext cx="4478303" cy="1569660"/>
          </a:xfrm>
          <a:prstGeom prst="rect">
            <a:avLst/>
          </a:prstGeom>
          <a:noFill/>
        </p:spPr>
        <p:txBody>
          <a:bodyPr wrap="square" rtlCol="0">
            <a:spAutoFit/>
          </a:bodyPr>
          <a:lstStyle/>
          <a:p>
            <a:r>
              <a:rPr lang="en-US" altLang="zh-CN" sz="2400" dirty="0"/>
              <a:t>García, S., </a:t>
            </a:r>
            <a:r>
              <a:rPr lang="en-US" altLang="zh-CN" sz="2400" dirty="0" err="1"/>
              <a:t>Luengo</a:t>
            </a:r>
            <a:r>
              <a:rPr lang="en-US" altLang="zh-CN" sz="2400" dirty="0"/>
              <a:t>, J. and Herrera, F., 2015. Data preprocessing in data mining New York: Springer.</a:t>
            </a:r>
            <a:endParaRPr lang="zh-CN" altLang="en-US" sz="2400" dirty="0"/>
          </a:p>
        </p:txBody>
      </p:sp>
      <p:pic>
        <p:nvPicPr>
          <p:cNvPr id="9" name="Picture 8" descr="cover for the lecture slides ">
            <a:extLst>
              <a:ext uri="{FF2B5EF4-FFF2-40B4-BE49-F238E27FC236}">
                <a16:creationId xmlns:a16="http://schemas.microsoft.com/office/drawing/2014/main" id="{643B326A-D3D0-4A9D-AB42-D76B2FDACA7D}"/>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8272"/>
          <a:stretch/>
        </p:blipFill>
        <p:spPr>
          <a:xfrm>
            <a:off x="4727848" y="2492896"/>
            <a:ext cx="3349460" cy="2291341"/>
          </a:xfrm>
          <a:prstGeom prst="rect">
            <a:avLst/>
          </a:prstGeom>
        </p:spPr>
      </p:pic>
      <p:sp>
        <p:nvSpPr>
          <p:cNvPr id="6" name="TextBox 5">
            <a:extLst>
              <a:ext uri="{FF2B5EF4-FFF2-40B4-BE49-F238E27FC236}">
                <a16:creationId xmlns:a16="http://schemas.microsoft.com/office/drawing/2014/main" id="{CF66A9BA-2D65-4E7C-BE2C-C52006C4FCBE}"/>
              </a:ext>
            </a:extLst>
          </p:cNvPr>
          <p:cNvSpPr txBox="1"/>
          <p:nvPr/>
        </p:nvSpPr>
        <p:spPr>
          <a:xfrm>
            <a:off x="5015880" y="4883056"/>
            <a:ext cx="3554278" cy="1938992"/>
          </a:xfrm>
          <a:prstGeom prst="rect">
            <a:avLst/>
          </a:prstGeom>
          <a:noFill/>
        </p:spPr>
        <p:txBody>
          <a:bodyPr wrap="square" rtlCol="0">
            <a:spAutoFit/>
          </a:bodyPr>
          <a:lstStyle/>
          <a:p>
            <a:r>
              <a:rPr lang="en-GB" sz="2400" dirty="0"/>
              <a:t>Yu-wang Chen. “Understanding Data and Their Environment- Data </a:t>
            </a:r>
            <a:r>
              <a:rPr lang="en-GB" sz="2400" dirty="0" err="1"/>
              <a:t>Preprocessing</a:t>
            </a:r>
            <a:r>
              <a:rPr lang="en-GB" sz="2400" dirty="0"/>
              <a:t>” (2019)</a:t>
            </a:r>
            <a:endParaRPr lang="en-GB" dirty="0"/>
          </a:p>
        </p:txBody>
      </p:sp>
    </p:spTree>
    <p:extLst>
      <p:ext uri="{BB962C8B-B14F-4D97-AF65-F5344CB8AC3E}">
        <p14:creationId xmlns:p14="http://schemas.microsoft.com/office/powerpoint/2010/main" val="34657543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3600" dirty="0"/>
              <a:t>Troubleshooting audio problems</a:t>
            </a:r>
          </a:p>
        </p:txBody>
      </p:sp>
      <p:sp>
        <p:nvSpPr>
          <p:cNvPr id="3" name="Text Placeholder 2"/>
          <p:cNvSpPr>
            <a:spLocks noGrp="1"/>
          </p:cNvSpPr>
          <p:nvPr>
            <p:ph type="body" sz="quarter" idx="13"/>
          </p:nvPr>
        </p:nvSpPr>
        <p:spPr/>
        <p:txBody>
          <a:bodyPr/>
          <a:lstStyle/>
          <a:p>
            <a:r>
              <a:rPr lang="en-GB" dirty="0"/>
              <a:t>Check your speaker/headset is plugged in / volume is on.</a:t>
            </a:r>
          </a:p>
          <a:p>
            <a:r>
              <a:rPr lang="en-GB" dirty="0"/>
              <a:t>Click on audio to change to listening via phone</a:t>
            </a:r>
          </a:p>
          <a:p>
            <a:r>
              <a:rPr lang="en-GB" dirty="0"/>
              <a:t>We are recording this webinar and will post it on YouTube (https://www.youtube.com/user/UKDATASERVICE)</a:t>
            </a:r>
          </a:p>
          <a:p>
            <a:endParaRPr lang="en-GB" dirty="0"/>
          </a:p>
        </p:txBody>
      </p:sp>
      <p:sp>
        <p:nvSpPr>
          <p:cNvPr id="4" name="Slide Number Placeholder 3"/>
          <p:cNvSpPr>
            <a:spLocks noGrp="1"/>
          </p:cNvSpPr>
          <p:nvPr>
            <p:ph type="sldNum" sz="quarter" idx="12"/>
          </p:nvPr>
        </p:nvSpPr>
        <p:spPr/>
        <p:txBody>
          <a:bodyPr/>
          <a:lstStyle/>
          <a:p>
            <a:fld id="{016687C5-7511-7743-B429-3BDBE272F28B}" type="slidenum">
              <a:rPr lang="en-US" smtClean="0"/>
              <a:t>67</a:t>
            </a:fld>
            <a:endParaRPr lang="en-US"/>
          </a:p>
        </p:txBody>
      </p:sp>
    </p:spTree>
    <p:extLst>
      <p:ext uri="{BB962C8B-B14F-4D97-AF65-F5344CB8AC3E}">
        <p14:creationId xmlns:p14="http://schemas.microsoft.com/office/powerpoint/2010/main" val="277742056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16687C5-7511-7743-B429-3BDBE272F28B}" type="slidenum">
              <a:rPr lang="en-US" smtClean="0"/>
              <a:t>68</a:t>
            </a:fld>
            <a:endParaRPr lang="en-US"/>
          </a:p>
        </p:txBody>
      </p:sp>
      <p:sp>
        <p:nvSpPr>
          <p:cNvPr id="4" name="Oval Callout 3" descr="Question mark in a speech bubble"/>
          <p:cNvSpPr/>
          <p:nvPr/>
        </p:nvSpPr>
        <p:spPr>
          <a:xfrm>
            <a:off x="4081562" y="2065552"/>
            <a:ext cx="3965158" cy="3038463"/>
          </a:xfrm>
          <a:prstGeom prst="wedgeEllipseCallout">
            <a:avLst/>
          </a:prstGeom>
          <a:gradFill>
            <a:gsLst>
              <a:gs pos="49000">
                <a:schemeClr val="tx1"/>
              </a:gs>
              <a:gs pos="100000">
                <a:schemeClr val="bg1"/>
              </a:gs>
              <a:gs pos="100000">
                <a:schemeClr val="bg1"/>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0" dirty="0"/>
              <a:t>?</a:t>
            </a:r>
          </a:p>
        </p:txBody>
      </p:sp>
      <p:sp>
        <p:nvSpPr>
          <p:cNvPr id="3" name="Title 2"/>
          <p:cNvSpPr>
            <a:spLocks noGrp="1"/>
          </p:cNvSpPr>
          <p:nvPr>
            <p:ph type="title"/>
          </p:nvPr>
        </p:nvSpPr>
        <p:spPr/>
        <p:txBody>
          <a:bodyPr>
            <a:noAutofit/>
          </a:bodyPr>
          <a:lstStyle/>
          <a:p>
            <a:r>
              <a:rPr lang="en-GB" sz="3600" dirty="0"/>
              <a:t>Any questions?</a:t>
            </a:r>
          </a:p>
        </p:txBody>
      </p:sp>
    </p:spTree>
    <p:extLst>
      <p:ext uri="{BB962C8B-B14F-4D97-AF65-F5344CB8AC3E}">
        <p14:creationId xmlns:p14="http://schemas.microsoft.com/office/powerpoint/2010/main" val="405471459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Thank you.</a:t>
            </a:r>
            <a:endParaRPr lang="en-GB" dirty="0"/>
          </a:p>
        </p:txBody>
      </p:sp>
      <p:sp>
        <p:nvSpPr>
          <p:cNvPr id="3" name="Text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2"/>
          </p:nvPr>
        </p:nvSpPr>
        <p:spPr/>
        <p:txBody>
          <a:bodyPr/>
          <a:lstStyle/>
          <a:p>
            <a:fld id="{016687C5-7511-7743-B429-3BDBE272F28B}" type="slidenum">
              <a:rPr lang="en-US" smtClean="0"/>
              <a:t>69</a:t>
            </a:fld>
            <a:endParaRPr lang="en-US"/>
          </a:p>
        </p:txBody>
      </p:sp>
    </p:spTree>
    <p:extLst>
      <p:ext uri="{BB962C8B-B14F-4D97-AF65-F5344CB8AC3E}">
        <p14:creationId xmlns:p14="http://schemas.microsoft.com/office/powerpoint/2010/main" val="12129103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31F7BC-DCDE-4FFA-A96E-57E0F3B0BAE2}"/>
              </a:ext>
            </a:extLst>
          </p:cNvPr>
          <p:cNvSpPr>
            <a:spLocks noGrp="1"/>
          </p:cNvSpPr>
          <p:nvPr>
            <p:ph type="title"/>
          </p:nvPr>
        </p:nvSpPr>
        <p:spPr/>
        <p:txBody>
          <a:bodyPr/>
          <a:lstStyle/>
          <a:p>
            <a:r>
              <a:rPr lang="en-US" altLang="zh-CN" dirty="0">
                <a:latin typeface="Arial" panose="020B0604020202020204" pitchFamily="34" charset="0"/>
                <a:cs typeface="Arial" panose="020B0604020202020204" pitchFamily="34" charset="0"/>
              </a:rPr>
              <a:t>Big Data – Data</a:t>
            </a:r>
            <a:r>
              <a:rPr lang="en-US" altLang="zh-CN" baseline="0" dirty="0">
                <a:latin typeface="Arial" panose="020B0604020202020204" pitchFamily="34" charset="0"/>
                <a:cs typeface="Arial" panose="020B0604020202020204" pitchFamily="34" charset="0"/>
              </a:rPr>
              <a:t> Deluge</a:t>
            </a:r>
            <a:endParaRPr lang="zh-CN" altLang="en-US" dirty="0">
              <a:latin typeface="Arial" panose="020B0604020202020204" pitchFamily="34" charset="0"/>
              <a:cs typeface="Arial" panose="020B0604020202020204" pitchFamily="34" charset="0"/>
            </a:endParaRPr>
          </a:p>
        </p:txBody>
      </p:sp>
      <p:pic>
        <p:nvPicPr>
          <p:cNvPr id="5" name="内容占位符 4" descr="Data deluge: the amount of data being generated is overwhelming the capacity of organisations to use them ">
            <a:extLst>
              <a:ext uri="{FF2B5EF4-FFF2-40B4-BE49-F238E27FC236}">
                <a16:creationId xmlns:a16="http://schemas.microsoft.com/office/drawing/2014/main" id="{81F2DACF-87CA-435D-8D82-340FBC47700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35360" y="21282"/>
            <a:ext cx="8834766" cy="6412175"/>
          </a:xfrm>
        </p:spPr>
      </p:pic>
      <p:sp>
        <p:nvSpPr>
          <p:cNvPr id="6" name="矩形 5">
            <a:extLst>
              <a:ext uri="{FF2B5EF4-FFF2-40B4-BE49-F238E27FC236}">
                <a16:creationId xmlns:a16="http://schemas.microsoft.com/office/drawing/2014/main" id="{E823C360-B223-402E-BB68-6FB97D884577}"/>
              </a:ext>
              <a:ext uri="{C183D7F6-B498-43B3-948B-1728B52AA6E4}">
                <adec:decorative xmlns:adec="http://schemas.microsoft.com/office/drawing/2017/decorative" val="1"/>
              </a:ext>
            </a:extLst>
          </p:cNvPr>
          <p:cNvSpPr/>
          <p:nvPr/>
        </p:nvSpPr>
        <p:spPr>
          <a:xfrm>
            <a:off x="8445137" y="5786846"/>
            <a:ext cx="973183" cy="6466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666813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dirty="0"/>
          </a:p>
        </p:txBody>
      </p:sp>
      <p:sp>
        <p:nvSpPr>
          <p:cNvPr id="4" name="Slide Number Placeholder 3"/>
          <p:cNvSpPr>
            <a:spLocks noGrp="1"/>
          </p:cNvSpPr>
          <p:nvPr>
            <p:ph type="sldNum" sz="quarter" idx="12"/>
          </p:nvPr>
        </p:nvSpPr>
        <p:spPr/>
        <p:txBody>
          <a:bodyPr/>
          <a:lstStyle/>
          <a:p>
            <a:fld id="{016687C5-7511-7743-B429-3BDBE272F28B}" type="slidenum">
              <a:rPr lang="en-US" smtClean="0"/>
              <a:t>70</a:t>
            </a:fld>
            <a:endParaRPr lang="en-US" dirty="0"/>
          </a:p>
        </p:txBody>
      </p:sp>
      <p:graphicFrame>
        <p:nvGraphicFramePr>
          <p:cNvPr id="12" name="Chart Placeholder 11">
            <a:extLst>
              <a:ext uri="{FF2B5EF4-FFF2-40B4-BE49-F238E27FC236}">
                <a16:creationId xmlns:a16="http://schemas.microsoft.com/office/drawing/2014/main" id="{BF9528DA-917D-0942-9584-1AEFB0DF2541}"/>
              </a:ext>
            </a:extLst>
          </p:cNvPr>
          <p:cNvGraphicFramePr>
            <a:graphicFrameLocks noGrp="1"/>
          </p:cNvGraphicFramePr>
          <p:nvPr>
            <p:ph type="chart" sz="quarter" idx="13"/>
            <p:extLst>
              <p:ext uri="{D42A27DB-BD31-4B8C-83A1-F6EECF244321}">
                <p14:modId xmlns:p14="http://schemas.microsoft.com/office/powerpoint/2010/main" val="178096600"/>
              </p:ext>
            </p:extLst>
          </p:nvPr>
        </p:nvGraphicFramePr>
        <p:xfrm>
          <a:off x="838200" y="1498600"/>
          <a:ext cx="7315200" cy="4484688"/>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03685440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dirty="0"/>
          </a:p>
        </p:txBody>
      </p:sp>
      <p:graphicFrame>
        <p:nvGraphicFramePr>
          <p:cNvPr id="7" name="Table Placeholder 6"/>
          <p:cNvGraphicFramePr>
            <a:graphicFrameLocks noGrp="1"/>
          </p:cNvGraphicFramePr>
          <p:nvPr>
            <p:ph type="tbl" sz="quarter" idx="13"/>
            <p:extLst>
              <p:ext uri="{D42A27DB-BD31-4B8C-83A1-F6EECF244321}">
                <p14:modId xmlns:p14="http://schemas.microsoft.com/office/powerpoint/2010/main" val="2404555643"/>
              </p:ext>
            </p:extLst>
          </p:nvPr>
        </p:nvGraphicFramePr>
        <p:xfrm>
          <a:off x="838200" y="1498600"/>
          <a:ext cx="9977440" cy="1483360"/>
        </p:xfrm>
        <a:graphic>
          <a:graphicData uri="http://schemas.openxmlformats.org/drawingml/2006/table">
            <a:tbl>
              <a:tblPr firstRow="1" bandRow="1">
                <a:tableStyleId>{073A0DAA-6AF3-43AB-8588-CEC1D06C72B9}</a:tableStyleId>
              </a:tblPr>
              <a:tblGrid>
                <a:gridCol w="1995488">
                  <a:extLst>
                    <a:ext uri="{9D8B030D-6E8A-4147-A177-3AD203B41FA5}">
                      <a16:colId xmlns:a16="http://schemas.microsoft.com/office/drawing/2014/main" val="2615780367"/>
                    </a:ext>
                  </a:extLst>
                </a:gridCol>
                <a:gridCol w="1995488">
                  <a:extLst>
                    <a:ext uri="{9D8B030D-6E8A-4147-A177-3AD203B41FA5}">
                      <a16:colId xmlns:a16="http://schemas.microsoft.com/office/drawing/2014/main" val="2151541417"/>
                    </a:ext>
                  </a:extLst>
                </a:gridCol>
                <a:gridCol w="1995488">
                  <a:extLst>
                    <a:ext uri="{9D8B030D-6E8A-4147-A177-3AD203B41FA5}">
                      <a16:colId xmlns:a16="http://schemas.microsoft.com/office/drawing/2014/main" val="4043810376"/>
                    </a:ext>
                  </a:extLst>
                </a:gridCol>
                <a:gridCol w="1995488">
                  <a:extLst>
                    <a:ext uri="{9D8B030D-6E8A-4147-A177-3AD203B41FA5}">
                      <a16:colId xmlns:a16="http://schemas.microsoft.com/office/drawing/2014/main" val="1379857811"/>
                    </a:ext>
                  </a:extLst>
                </a:gridCol>
                <a:gridCol w="1995488">
                  <a:extLst>
                    <a:ext uri="{9D8B030D-6E8A-4147-A177-3AD203B41FA5}">
                      <a16:colId xmlns:a16="http://schemas.microsoft.com/office/drawing/2014/main" val="2523844881"/>
                    </a:ext>
                  </a:extLst>
                </a:gridCol>
              </a:tblGrid>
              <a:tr h="370840">
                <a:tc>
                  <a:txBody>
                    <a:bodyPr/>
                    <a:lstStyle/>
                    <a:p>
                      <a:r>
                        <a:rPr lang="en-GB" dirty="0"/>
                        <a:t>test</a:t>
                      </a:r>
                    </a:p>
                  </a:txBody>
                  <a:tcPr/>
                </a:tc>
                <a:tc>
                  <a:txBody>
                    <a:bodyPr/>
                    <a:lstStyle/>
                    <a:p>
                      <a:endParaRPr lang="en-GB"/>
                    </a:p>
                  </a:txBody>
                  <a:tcPr/>
                </a:tc>
                <a:tc>
                  <a:txBody>
                    <a:bodyPr/>
                    <a:lstStyle/>
                    <a:p>
                      <a:endParaRPr lang="en-GB"/>
                    </a:p>
                  </a:txBody>
                  <a:tcPr/>
                </a:tc>
                <a:tc>
                  <a:txBody>
                    <a:bodyPr/>
                    <a:lstStyle/>
                    <a:p>
                      <a:endParaRPr lang="en-GB"/>
                    </a:p>
                  </a:txBody>
                  <a:tcPr/>
                </a:tc>
                <a:tc>
                  <a:txBody>
                    <a:bodyPr/>
                    <a:lstStyle/>
                    <a:p>
                      <a:endParaRPr lang="en-GB"/>
                    </a:p>
                  </a:txBody>
                  <a:tcPr/>
                </a:tc>
                <a:extLst>
                  <a:ext uri="{0D108BD9-81ED-4DB2-BD59-A6C34878D82A}">
                    <a16:rowId xmlns:a16="http://schemas.microsoft.com/office/drawing/2014/main" val="2643699317"/>
                  </a:ext>
                </a:extLst>
              </a:tr>
              <a:tr h="370840">
                <a:tc>
                  <a:txBody>
                    <a:bodyPr/>
                    <a:lstStyle/>
                    <a:p>
                      <a:r>
                        <a:rPr lang="en-GB" dirty="0"/>
                        <a:t>test</a:t>
                      </a:r>
                    </a:p>
                  </a:txBody>
                  <a:tcPr/>
                </a:tc>
                <a:tc>
                  <a:txBody>
                    <a:bodyPr/>
                    <a:lstStyle/>
                    <a:p>
                      <a:endParaRPr lang="en-GB"/>
                    </a:p>
                  </a:txBody>
                  <a:tcPr/>
                </a:tc>
                <a:tc>
                  <a:txBody>
                    <a:bodyPr/>
                    <a:lstStyle/>
                    <a:p>
                      <a:endParaRPr lang="en-GB"/>
                    </a:p>
                  </a:txBody>
                  <a:tcPr/>
                </a:tc>
                <a:tc>
                  <a:txBody>
                    <a:bodyPr/>
                    <a:lstStyle/>
                    <a:p>
                      <a:endParaRPr lang="en-GB"/>
                    </a:p>
                  </a:txBody>
                  <a:tcPr/>
                </a:tc>
                <a:tc>
                  <a:txBody>
                    <a:bodyPr/>
                    <a:lstStyle/>
                    <a:p>
                      <a:endParaRPr lang="en-GB"/>
                    </a:p>
                  </a:txBody>
                  <a:tcPr/>
                </a:tc>
                <a:extLst>
                  <a:ext uri="{0D108BD9-81ED-4DB2-BD59-A6C34878D82A}">
                    <a16:rowId xmlns:a16="http://schemas.microsoft.com/office/drawing/2014/main" val="2624292806"/>
                  </a:ext>
                </a:extLst>
              </a:tr>
              <a:tr h="370840">
                <a:tc>
                  <a:txBody>
                    <a:bodyPr/>
                    <a:lstStyle/>
                    <a:p>
                      <a:r>
                        <a:rPr lang="en-GB" dirty="0"/>
                        <a:t>test</a:t>
                      </a:r>
                    </a:p>
                  </a:txBody>
                  <a:tcPr/>
                </a:tc>
                <a:tc>
                  <a:txBody>
                    <a:bodyPr/>
                    <a:lstStyle/>
                    <a:p>
                      <a:endParaRPr lang="en-GB"/>
                    </a:p>
                  </a:txBody>
                  <a:tcPr/>
                </a:tc>
                <a:tc>
                  <a:txBody>
                    <a:bodyPr/>
                    <a:lstStyle/>
                    <a:p>
                      <a:endParaRPr lang="en-GB"/>
                    </a:p>
                  </a:txBody>
                  <a:tcPr/>
                </a:tc>
                <a:tc>
                  <a:txBody>
                    <a:bodyPr/>
                    <a:lstStyle/>
                    <a:p>
                      <a:endParaRPr lang="en-GB"/>
                    </a:p>
                  </a:txBody>
                  <a:tcPr/>
                </a:tc>
                <a:tc>
                  <a:txBody>
                    <a:bodyPr/>
                    <a:lstStyle/>
                    <a:p>
                      <a:endParaRPr lang="en-GB"/>
                    </a:p>
                  </a:txBody>
                  <a:tcPr/>
                </a:tc>
                <a:extLst>
                  <a:ext uri="{0D108BD9-81ED-4DB2-BD59-A6C34878D82A}">
                    <a16:rowId xmlns:a16="http://schemas.microsoft.com/office/drawing/2014/main" val="2797362168"/>
                  </a:ext>
                </a:extLst>
              </a:tr>
              <a:tr h="370840">
                <a:tc>
                  <a:txBody>
                    <a:bodyPr/>
                    <a:lstStyle/>
                    <a:p>
                      <a:endParaRPr lang="en-GB"/>
                    </a:p>
                  </a:txBody>
                  <a:tcPr/>
                </a:tc>
                <a:tc>
                  <a:txBody>
                    <a:bodyPr/>
                    <a:lstStyle/>
                    <a:p>
                      <a:endParaRPr lang="en-GB"/>
                    </a:p>
                  </a:txBody>
                  <a:tcPr/>
                </a:tc>
                <a:tc>
                  <a:txBody>
                    <a:bodyPr/>
                    <a:lstStyle/>
                    <a:p>
                      <a:endParaRPr lang="en-GB"/>
                    </a:p>
                  </a:txBody>
                  <a:tcPr/>
                </a:tc>
                <a:tc>
                  <a:txBody>
                    <a:bodyPr/>
                    <a:lstStyle/>
                    <a:p>
                      <a:endParaRPr lang="en-GB"/>
                    </a:p>
                  </a:txBody>
                  <a:tcPr/>
                </a:tc>
                <a:tc>
                  <a:txBody>
                    <a:bodyPr/>
                    <a:lstStyle/>
                    <a:p>
                      <a:endParaRPr lang="en-GB" dirty="0"/>
                    </a:p>
                  </a:txBody>
                  <a:tcPr/>
                </a:tc>
                <a:extLst>
                  <a:ext uri="{0D108BD9-81ED-4DB2-BD59-A6C34878D82A}">
                    <a16:rowId xmlns:a16="http://schemas.microsoft.com/office/drawing/2014/main" val="3306709207"/>
                  </a:ext>
                </a:extLst>
              </a:tr>
            </a:tbl>
          </a:graphicData>
        </a:graphic>
      </p:graphicFrame>
      <p:sp>
        <p:nvSpPr>
          <p:cNvPr id="4" name="Slide Number Placeholder 3"/>
          <p:cNvSpPr>
            <a:spLocks noGrp="1"/>
          </p:cNvSpPr>
          <p:nvPr>
            <p:ph type="sldNum" sz="quarter" idx="12"/>
          </p:nvPr>
        </p:nvSpPr>
        <p:spPr/>
        <p:txBody>
          <a:bodyPr/>
          <a:lstStyle/>
          <a:p>
            <a:fld id="{016687C5-7511-7743-B429-3BDBE272F28B}" type="slidenum">
              <a:rPr lang="en-US" smtClean="0"/>
              <a:t>71</a:t>
            </a:fld>
            <a:endParaRPr lang="en-US"/>
          </a:p>
        </p:txBody>
      </p:sp>
    </p:spTree>
    <p:extLst>
      <p:ext uri="{BB962C8B-B14F-4D97-AF65-F5344CB8AC3E}">
        <p14:creationId xmlns:p14="http://schemas.microsoft.com/office/powerpoint/2010/main" val="228182977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Slide Number Placeholder 2"/>
          <p:cNvSpPr>
            <a:spLocks noGrp="1"/>
          </p:cNvSpPr>
          <p:nvPr>
            <p:ph type="sldNum" sz="quarter" idx="12"/>
          </p:nvPr>
        </p:nvSpPr>
        <p:spPr/>
        <p:txBody>
          <a:bodyPr/>
          <a:lstStyle/>
          <a:p>
            <a:fld id="{016687C5-7511-7743-B429-3BDBE272F28B}" type="slidenum">
              <a:rPr lang="en-US" smtClean="0"/>
              <a:t>72</a:t>
            </a:fld>
            <a:endParaRPr lang="en-US"/>
          </a:p>
        </p:txBody>
      </p:sp>
      <p:graphicFrame>
        <p:nvGraphicFramePr>
          <p:cNvPr id="5" name="Content Placeholder 1"/>
          <p:cNvGraphicFramePr>
            <a:graphicFrameLocks noGrp="1"/>
          </p:cNvGraphicFramePr>
          <p:nvPr>
            <p:ph type="dgm" sz="quarter" idx="13"/>
            <p:extLst>
              <p:ext uri="{D42A27DB-BD31-4B8C-83A1-F6EECF244321}">
                <p14:modId xmlns:p14="http://schemas.microsoft.com/office/powerpoint/2010/main" val="808585258"/>
              </p:ext>
            </p:extLst>
          </p:nvPr>
        </p:nvGraphicFramePr>
        <p:xfrm>
          <a:off x="838200" y="1773238"/>
          <a:ext cx="9424988" cy="36004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0883331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Slide Number Placeholder 2"/>
          <p:cNvSpPr>
            <a:spLocks noGrp="1"/>
          </p:cNvSpPr>
          <p:nvPr>
            <p:ph type="sldNum" sz="quarter" idx="12"/>
          </p:nvPr>
        </p:nvSpPr>
        <p:spPr/>
        <p:txBody>
          <a:bodyPr/>
          <a:lstStyle/>
          <a:p>
            <a:fld id="{016687C5-7511-7743-B429-3BDBE272F28B}" type="slidenum">
              <a:rPr lang="en-US" smtClean="0"/>
              <a:t>73</a:t>
            </a:fld>
            <a:endParaRPr lang="en-US"/>
          </a:p>
        </p:txBody>
      </p:sp>
      <p:graphicFrame>
        <p:nvGraphicFramePr>
          <p:cNvPr id="5" name="SmartArt Placeholder 5"/>
          <p:cNvGraphicFramePr>
            <a:graphicFrameLocks noGrp="1"/>
          </p:cNvGraphicFramePr>
          <p:nvPr>
            <p:ph type="dgm" sz="quarter" idx="13"/>
            <p:extLst>
              <p:ext uri="{D42A27DB-BD31-4B8C-83A1-F6EECF244321}">
                <p14:modId xmlns:p14="http://schemas.microsoft.com/office/powerpoint/2010/main" val="1924319588"/>
              </p:ext>
            </p:extLst>
          </p:nvPr>
        </p:nvGraphicFramePr>
        <p:xfrm>
          <a:off x="838200" y="1773238"/>
          <a:ext cx="9424988" cy="36004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384266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Slide Number Placeholder 2"/>
          <p:cNvSpPr>
            <a:spLocks noGrp="1"/>
          </p:cNvSpPr>
          <p:nvPr>
            <p:ph type="sldNum" sz="quarter" idx="12"/>
          </p:nvPr>
        </p:nvSpPr>
        <p:spPr/>
        <p:txBody>
          <a:bodyPr/>
          <a:lstStyle/>
          <a:p>
            <a:fld id="{016687C5-7511-7743-B429-3BDBE272F28B}" type="slidenum">
              <a:rPr lang="en-US" smtClean="0"/>
              <a:t>74</a:t>
            </a:fld>
            <a:endParaRPr lang="en-US"/>
          </a:p>
        </p:txBody>
      </p:sp>
      <p:graphicFrame>
        <p:nvGraphicFramePr>
          <p:cNvPr id="7" name="Content Placeholder 20"/>
          <p:cNvGraphicFramePr>
            <a:graphicFrameLocks noGrp="1"/>
          </p:cNvGraphicFramePr>
          <p:nvPr>
            <p:ph type="dgm" sz="quarter" idx="13"/>
            <p:extLst>
              <p:ext uri="{D42A27DB-BD31-4B8C-83A1-F6EECF244321}">
                <p14:modId xmlns:p14="http://schemas.microsoft.com/office/powerpoint/2010/main" val="1369975488"/>
              </p:ext>
            </p:extLst>
          </p:nvPr>
        </p:nvGraphicFramePr>
        <p:xfrm>
          <a:off x="838200" y="1773238"/>
          <a:ext cx="9424988" cy="36004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3868921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dirty="0"/>
          </a:p>
        </p:txBody>
      </p:sp>
      <p:sp>
        <p:nvSpPr>
          <p:cNvPr id="3" name="Slide Number Placeholder 2"/>
          <p:cNvSpPr>
            <a:spLocks noGrp="1"/>
          </p:cNvSpPr>
          <p:nvPr>
            <p:ph type="sldNum" sz="quarter" idx="12"/>
          </p:nvPr>
        </p:nvSpPr>
        <p:spPr/>
        <p:txBody>
          <a:bodyPr/>
          <a:lstStyle/>
          <a:p>
            <a:fld id="{016687C5-7511-7743-B429-3BDBE272F28B}" type="slidenum">
              <a:rPr lang="en-US" smtClean="0"/>
              <a:t>75</a:t>
            </a:fld>
            <a:endParaRPr lang="en-US"/>
          </a:p>
        </p:txBody>
      </p:sp>
      <p:graphicFrame>
        <p:nvGraphicFramePr>
          <p:cNvPr id="8" name="SmartArt Placeholder 7" descr="First steps: Accessible presentations&#10;1) Start before presentation&#10;2) Accessible template&#10;3) Correct layout&#10;4) Set language"/>
          <p:cNvGraphicFramePr>
            <a:graphicFrameLocks noGrp="1"/>
          </p:cNvGraphicFramePr>
          <p:nvPr>
            <p:ph type="dgm" sz="quarter" idx="13"/>
            <p:extLst>
              <p:ext uri="{D42A27DB-BD31-4B8C-83A1-F6EECF244321}">
                <p14:modId xmlns:p14="http://schemas.microsoft.com/office/powerpoint/2010/main" val="69039894"/>
              </p:ext>
            </p:extLst>
          </p:nvPr>
        </p:nvGraphicFramePr>
        <p:xfrm>
          <a:off x="838200" y="1773238"/>
          <a:ext cx="9424988" cy="36004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404000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31F7BC-DCDE-4FFA-A96E-57E0F3B0BAE2}"/>
              </a:ext>
            </a:extLst>
          </p:cNvPr>
          <p:cNvSpPr>
            <a:spLocks noGrp="1"/>
          </p:cNvSpPr>
          <p:nvPr>
            <p:ph type="title"/>
          </p:nvPr>
        </p:nvSpPr>
        <p:spPr/>
        <p:txBody>
          <a:bodyPr/>
          <a:lstStyle/>
          <a:p>
            <a:r>
              <a:rPr lang="en-US" altLang="zh-CN" sz="2625" kern="1200" dirty="0">
                <a:solidFill>
                  <a:schemeClr val="tx1"/>
                </a:solidFill>
                <a:effectLst/>
                <a:latin typeface="Arial" panose="020B0604020202020204" pitchFamily="34" charset="0"/>
                <a:ea typeface="+mj-ea"/>
                <a:cs typeface="Arial" panose="020B0604020202020204" pitchFamily="34" charset="0"/>
              </a:rPr>
              <a:t>Big Data – Data</a:t>
            </a:r>
            <a:r>
              <a:rPr lang="en-US" altLang="zh-CN" sz="2625" kern="1200" baseline="0" dirty="0">
                <a:solidFill>
                  <a:schemeClr val="tx1"/>
                </a:solidFill>
                <a:effectLst/>
                <a:latin typeface="Arial" panose="020B0604020202020204" pitchFamily="34" charset="0"/>
                <a:ea typeface="+mj-ea"/>
                <a:cs typeface="Arial" panose="020B0604020202020204" pitchFamily="34" charset="0"/>
              </a:rPr>
              <a:t> Deluge</a:t>
            </a:r>
            <a:endParaRPr lang="zh-CN" altLang="en-US" dirty="0">
              <a:latin typeface="Arial" panose="020B0604020202020204" pitchFamily="34" charset="0"/>
              <a:cs typeface="Arial" panose="020B0604020202020204" pitchFamily="34" charset="0"/>
            </a:endParaRPr>
          </a:p>
        </p:txBody>
      </p:sp>
      <p:pic>
        <p:nvPicPr>
          <p:cNvPr id="5" name="内容占位符 4">
            <a:extLst>
              <a:ext uri="{FF2B5EF4-FFF2-40B4-BE49-F238E27FC236}">
                <a16:creationId xmlns:a16="http://schemas.microsoft.com/office/drawing/2014/main" id="{81F2DACF-87CA-435D-8D82-340FBC477008}"/>
              </a:ext>
              <a:ext uri="{C183D7F6-B498-43B3-948B-1728B52AA6E4}">
                <adec:decorative xmlns:adec="http://schemas.microsoft.com/office/drawing/2017/decorative" val="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35360" y="185177"/>
            <a:ext cx="8834766" cy="6412175"/>
          </a:xfrm>
        </p:spPr>
      </p:pic>
      <p:sp>
        <p:nvSpPr>
          <p:cNvPr id="6" name="矩形 5">
            <a:extLst>
              <a:ext uri="{FF2B5EF4-FFF2-40B4-BE49-F238E27FC236}">
                <a16:creationId xmlns:a16="http://schemas.microsoft.com/office/drawing/2014/main" id="{E823C360-B223-402E-BB68-6FB97D884577}"/>
              </a:ext>
              <a:ext uri="{C183D7F6-B498-43B3-948B-1728B52AA6E4}">
                <adec:decorative xmlns:adec="http://schemas.microsoft.com/office/drawing/2017/decorative" val="1"/>
              </a:ext>
            </a:extLst>
          </p:cNvPr>
          <p:cNvSpPr/>
          <p:nvPr/>
        </p:nvSpPr>
        <p:spPr>
          <a:xfrm>
            <a:off x="8414657" y="5789137"/>
            <a:ext cx="973183" cy="6466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descr="Data plus preparation plus analytics is equal to actionable knowledge ">
            <a:extLst>
              <a:ext uri="{FF2B5EF4-FFF2-40B4-BE49-F238E27FC236}">
                <a16:creationId xmlns:a16="http://schemas.microsoft.com/office/drawing/2014/main" id="{264E4451-2CB3-4260-99CE-6C6359CC90D3}"/>
              </a:ext>
            </a:extLst>
          </p:cNvPr>
          <p:cNvSpPr txBox="1"/>
          <p:nvPr/>
        </p:nvSpPr>
        <p:spPr>
          <a:xfrm>
            <a:off x="646611" y="2076994"/>
            <a:ext cx="10254343" cy="2227217"/>
          </a:xfrm>
          <a:prstGeom prst="rect">
            <a:avLst/>
          </a:prstGeom>
          <a:noFill/>
        </p:spPr>
        <p:txBody>
          <a:bodyPr wrap="square" rtlCol="0">
            <a:spAutoFit/>
          </a:bodyPr>
          <a:lstStyle/>
          <a:p>
            <a:endParaRPr lang="zh-CN" altLang="en-US" dirty="0"/>
          </a:p>
        </p:txBody>
      </p:sp>
      <p:sp>
        <p:nvSpPr>
          <p:cNvPr id="4" name="矩形: 圆角 3">
            <a:extLst>
              <a:ext uri="{FF2B5EF4-FFF2-40B4-BE49-F238E27FC236}">
                <a16:creationId xmlns:a16="http://schemas.microsoft.com/office/drawing/2014/main" id="{024B54E7-8BCB-4F97-8B4D-66382523FBA2}"/>
              </a:ext>
            </a:extLst>
          </p:cNvPr>
          <p:cNvSpPr/>
          <p:nvPr/>
        </p:nvSpPr>
        <p:spPr>
          <a:xfrm>
            <a:off x="522514" y="1998617"/>
            <a:ext cx="10724606" cy="239703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t>Data </a:t>
            </a:r>
            <a:r>
              <a:rPr lang="en-GB" altLang="zh-CN" sz="3200" dirty="0"/>
              <a:t>+ preparation + analytics = actionable knowledge</a:t>
            </a:r>
            <a:endParaRPr lang="zh-CN" altLang="en-US" sz="3200" dirty="0"/>
          </a:p>
        </p:txBody>
      </p:sp>
    </p:spTree>
    <p:extLst>
      <p:ext uri="{BB962C8B-B14F-4D97-AF65-F5344CB8AC3E}">
        <p14:creationId xmlns:p14="http://schemas.microsoft.com/office/powerpoint/2010/main" val="199585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id="{BEF53DF0-57C3-4ABF-AED0-AB62660BEB35}"/>
              </a:ext>
            </a:extLst>
          </p:cNvPr>
          <p:cNvSpPr>
            <a:spLocks noGrp="1"/>
          </p:cNvSpPr>
          <p:nvPr>
            <p:ph type="title"/>
          </p:nvPr>
        </p:nvSpPr>
        <p:spPr/>
        <p:txBody>
          <a:bodyPr/>
          <a:lstStyle/>
          <a:p>
            <a:r>
              <a:rPr lang="en-US" altLang="zh-CN" sz="2630" kern="1200" dirty="0">
                <a:solidFill>
                  <a:srgbClr val="000000"/>
                </a:solidFill>
                <a:effectLst/>
                <a:latin typeface="Arial" panose="020B0604020202020204" pitchFamily="34" charset="0"/>
                <a:ea typeface="+mj-ea"/>
                <a:cs typeface="Arial" panose="020B0604020202020204" pitchFamily="34" charset="0"/>
              </a:rPr>
              <a:t>Big Data – Data</a:t>
            </a:r>
            <a:r>
              <a:rPr lang="en-US" altLang="zh-CN" sz="2630" kern="1200" baseline="0" dirty="0">
                <a:solidFill>
                  <a:srgbClr val="000000"/>
                </a:solidFill>
                <a:effectLst/>
                <a:latin typeface="Arial" panose="020B0604020202020204" pitchFamily="34" charset="0"/>
                <a:ea typeface="+mj-ea"/>
                <a:cs typeface="Arial" panose="020B0604020202020204" pitchFamily="34" charset="0"/>
              </a:rPr>
              <a:t> Deluge</a:t>
            </a:r>
            <a:endParaRPr lang="zh-CN" altLang="en-US" dirty="0">
              <a:latin typeface="Arial" panose="020B0604020202020204" pitchFamily="34" charset="0"/>
              <a:cs typeface="Arial" panose="020B0604020202020204" pitchFamily="34" charset="0"/>
            </a:endParaRPr>
          </a:p>
        </p:txBody>
      </p:sp>
      <p:pic>
        <p:nvPicPr>
          <p:cNvPr id="5" name="内容占位符 4">
            <a:extLst>
              <a:ext uri="{FF2B5EF4-FFF2-40B4-BE49-F238E27FC236}">
                <a16:creationId xmlns:a16="http://schemas.microsoft.com/office/drawing/2014/main" id="{81F2DACF-87CA-435D-8D82-340FBC477008}"/>
              </a:ext>
              <a:ext uri="{C183D7F6-B498-43B3-948B-1728B52AA6E4}">
                <adec:decorative xmlns:adec="http://schemas.microsoft.com/office/drawing/2017/decorative" val="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35360" y="49394"/>
            <a:ext cx="8834766" cy="6412175"/>
          </a:xfrm>
        </p:spPr>
      </p:pic>
      <p:sp>
        <p:nvSpPr>
          <p:cNvPr id="6" name="矩形 5">
            <a:extLst>
              <a:ext uri="{FF2B5EF4-FFF2-40B4-BE49-F238E27FC236}">
                <a16:creationId xmlns:a16="http://schemas.microsoft.com/office/drawing/2014/main" id="{E823C360-B223-402E-BB68-6FB97D884577}"/>
              </a:ext>
              <a:ext uri="{C183D7F6-B498-43B3-948B-1728B52AA6E4}">
                <adec:decorative xmlns:adec="http://schemas.microsoft.com/office/drawing/2017/decorative" val="1"/>
              </a:ext>
            </a:extLst>
          </p:cNvPr>
          <p:cNvSpPr/>
          <p:nvPr/>
        </p:nvSpPr>
        <p:spPr>
          <a:xfrm>
            <a:off x="8445137" y="5786846"/>
            <a:ext cx="973183" cy="6466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264E4451-2CB3-4260-99CE-6C6359CC90D3}"/>
              </a:ext>
              <a:ext uri="{C183D7F6-B498-43B3-948B-1728B52AA6E4}">
                <adec:decorative xmlns:adec="http://schemas.microsoft.com/office/drawing/2017/decorative" val="1"/>
              </a:ext>
            </a:extLst>
          </p:cNvPr>
          <p:cNvSpPr txBox="1"/>
          <p:nvPr/>
        </p:nvSpPr>
        <p:spPr>
          <a:xfrm>
            <a:off x="646611" y="2076994"/>
            <a:ext cx="10254343" cy="2227217"/>
          </a:xfrm>
          <a:prstGeom prst="rect">
            <a:avLst/>
          </a:prstGeom>
          <a:noFill/>
        </p:spPr>
        <p:txBody>
          <a:bodyPr wrap="square" rtlCol="0">
            <a:spAutoFit/>
          </a:bodyPr>
          <a:lstStyle/>
          <a:p>
            <a:endParaRPr lang="zh-CN" altLang="en-US" dirty="0"/>
          </a:p>
        </p:txBody>
      </p:sp>
      <p:sp>
        <p:nvSpPr>
          <p:cNvPr id="4" name="矩形: 圆角 3">
            <a:extLst>
              <a:ext uri="{FF2B5EF4-FFF2-40B4-BE49-F238E27FC236}">
                <a16:creationId xmlns:a16="http://schemas.microsoft.com/office/drawing/2014/main" id="{024B54E7-8BCB-4F97-8B4D-66382523FBA2}"/>
              </a:ext>
            </a:extLst>
          </p:cNvPr>
          <p:cNvSpPr/>
          <p:nvPr/>
        </p:nvSpPr>
        <p:spPr>
          <a:xfrm>
            <a:off x="552994" y="1992085"/>
            <a:ext cx="10724606" cy="239703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t>Data </a:t>
            </a:r>
            <a:r>
              <a:rPr lang="en-GB" altLang="zh-CN" sz="3200" dirty="0"/>
              <a:t>+ preparation + analytics = actionable knowledge</a:t>
            </a:r>
            <a:endParaRPr lang="zh-CN" altLang="en-US" sz="3200" dirty="0"/>
          </a:p>
        </p:txBody>
      </p:sp>
      <p:sp>
        <p:nvSpPr>
          <p:cNvPr id="8" name="矩形: 圆角 7" descr="Google trends, digital banking, YouTube analysis, Amazon recommendations ">
            <a:extLst>
              <a:ext uri="{FF2B5EF4-FFF2-40B4-BE49-F238E27FC236}">
                <a16:creationId xmlns:a16="http://schemas.microsoft.com/office/drawing/2014/main" id="{09B3163F-EC80-4455-AB65-2BE8AD098A2C}"/>
              </a:ext>
            </a:extLst>
          </p:cNvPr>
          <p:cNvSpPr/>
          <p:nvPr/>
        </p:nvSpPr>
        <p:spPr>
          <a:xfrm>
            <a:off x="733697" y="3792103"/>
            <a:ext cx="10724606" cy="239703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t>Google Trends, digital banking, </a:t>
            </a:r>
            <a:r>
              <a:rPr lang="en-US" altLang="zh-CN" sz="3200" dirty="0" err="1"/>
              <a:t>Youtube</a:t>
            </a:r>
            <a:r>
              <a:rPr lang="en-US" altLang="zh-CN" sz="3200" dirty="0"/>
              <a:t> analysis, </a:t>
            </a:r>
          </a:p>
          <a:p>
            <a:pPr algn="ctr"/>
            <a:r>
              <a:rPr lang="en-US" altLang="zh-CN" sz="3200" dirty="0"/>
              <a:t>Amazon recommendations…</a:t>
            </a:r>
            <a:endParaRPr lang="zh-CN" altLang="en-US" sz="3200" dirty="0"/>
          </a:p>
        </p:txBody>
      </p:sp>
    </p:spTree>
    <p:extLst>
      <p:ext uri="{BB962C8B-B14F-4D97-AF65-F5344CB8AC3E}">
        <p14:creationId xmlns:p14="http://schemas.microsoft.com/office/powerpoint/2010/main" val="900611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Custom 1">
      <a:dk1>
        <a:srgbClr val="702082"/>
      </a:dk1>
      <a:lt1>
        <a:srgbClr val="FFFFFF"/>
      </a:lt1>
      <a:dk2>
        <a:srgbClr val="212322"/>
      </a:dk2>
      <a:lt2>
        <a:srgbClr val="D9E1E2"/>
      </a:lt2>
      <a:accent1>
        <a:srgbClr val="CE0057"/>
      </a:accent1>
      <a:accent2>
        <a:srgbClr val="2B5696"/>
      </a:accent2>
      <a:accent3>
        <a:srgbClr val="008654"/>
      </a:accent3>
      <a:accent4>
        <a:srgbClr val="FF6620"/>
      </a:accent4>
      <a:accent5>
        <a:srgbClr val="00A8CE"/>
      </a:accent5>
      <a:accent6>
        <a:srgbClr val="78BD20"/>
      </a:accent6>
      <a:hlink>
        <a:srgbClr val="2B5696"/>
      </a:hlink>
      <a:folHlink>
        <a:srgbClr val="5B6770"/>
      </a:folHlink>
    </a:clrScheme>
    <a:fontScheme name="UKDS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F493AA99-FC69-42FB-BF7F-5521D653AB2A}" vid="{C5F7E382-E8E6-402D-8640-B4F46DB99DC2}"/>
    </a:ext>
  </a:extLst>
</a:theme>
</file>

<file path=ppt/theme/theme2.xml><?xml version="1.0" encoding="utf-8"?>
<a:theme xmlns:a="http://schemas.openxmlformats.org/drawingml/2006/main" name="UKDS_UKDA">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UKDS-PPT">
      <a:majorFont>
        <a:latin typeface="Museo 500"/>
        <a:ea typeface=""/>
        <a:cs typeface=""/>
      </a:majorFont>
      <a:minorFont>
        <a:latin typeface="Museo Sans 500"/>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resentation1" id="{EA33AB7F-3AF2-4A92-BC4D-CA763E3DBF3C}" vid="{99DD1193-940B-4805-AE9D-933ABA50BE81}"/>
    </a:ext>
  </a:extLst>
</a:theme>
</file>

<file path=ppt/theme/theme3.xml><?xml version="1.0" encoding="utf-8"?>
<a:theme xmlns:a="http://schemas.openxmlformats.org/drawingml/2006/main" name="UKDS_UKDA">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resentation1" id="{54D03093-1836-477E-A5AA-71D7A18078A7}" vid="{64ADD8A5-B77F-4860-8C29-F3ADECA02410}"/>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1d2e6339-9963-4444-b0f2-be5dad007de0" xsi:nil="true"/>
    <lcf76f155ced4ddcb4097134ff3c332f xmlns="28b91107-4a81-451c-84f7-f52706813e27">
      <Terms xmlns="http://schemas.microsoft.com/office/infopath/2007/PartnerControls"/>
    </lcf76f155ced4ddcb4097134ff3c332f>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82D5F373B85FCF47AAFC80BC7D80700A" ma:contentTypeVersion="16" ma:contentTypeDescription="Create a new document." ma:contentTypeScope="" ma:versionID="953c7af80d244b688ad423cd1abbe203">
  <xsd:schema xmlns:xsd="http://www.w3.org/2001/XMLSchema" xmlns:xs="http://www.w3.org/2001/XMLSchema" xmlns:p="http://schemas.microsoft.com/office/2006/metadata/properties" xmlns:ns2="28b91107-4a81-451c-84f7-f52706813e27" xmlns:ns3="1d2e6339-9963-4444-b0f2-be5dad007de0" targetNamespace="http://schemas.microsoft.com/office/2006/metadata/properties" ma:root="true" ma:fieldsID="3e79bcb2608852f7b5ad3d3b590f9c85" ns2:_="" ns3:_="">
    <xsd:import namespace="28b91107-4a81-451c-84f7-f52706813e27"/>
    <xsd:import namespace="1d2e6339-9963-4444-b0f2-be5dad007de0"/>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KeyPoints" minOccurs="0"/>
                <xsd:element ref="ns2:MediaServiceKeyPoints" minOccurs="0"/>
                <xsd:element ref="ns2:MediaServiceDateTaken" minOccurs="0"/>
                <xsd:element ref="ns2:MediaServiceGenerationTime" minOccurs="0"/>
                <xsd:element ref="ns2:MediaServiceEventHashCode" minOccurs="0"/>
                <xsd:element ref="ns2:MediaServiceOCR" minOccurs="0"/>
                <xsd:element ref="ns2:MediaServiceLocation" minOccurs="0"/>
                <xsd:element ref="ns2:MediaLengthInSecond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8b91107-4a81-451c-84f7-f52706813e2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Location" ma:index="18" nillable="true" ma:displayName="Location" ma:internalName="MediaServiceLocation" ma:readOnly="true">
      <xsd:simpleType>
        <xsd:restriction base="dms:Text"/>
      </xsd:simpleType>
    </xsd:element>
    <xsd:element name="MediaLengthInSeconds" ma:index="19" nillable="true" ma:displayName="Length (seconds)" ma:internalName="MediaLengthInSeconds" ma:readOnly="true">
      <xsd:simpleType>
        <xsd:restriction base="dms:Unknown"/>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6d63537c-d192-4dc4-bb87-a5632b1c7687"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d2e6339-9963-4444-b0f2-be5dad007de0"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289bc31f-51e0-4109-a170-5affb3c8abc1}" ma:internalName="TaxCatchAll" ma:showField="CatchAllData" ma:web="1d2e6339-9963-4444-b0f2-be5dad007de0">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AD4857A-DAF0-4B27-8305-2C4C9694E27D}">
  <ds:schemaRefs>
    <ds:schemaRef ds:uri="http://purl.org/dc/terms/"/>
    <ds:schemaRef ds:uri="http://schemas.microsoft.com/office/2006/documentManagement/types"/>
    <ds:schemaRef ds:uri="http://purl.org/dc/elements/1.1/"/>
    <ds:schemaRef ds:uri="http://schemas.microsoft.com/office/2006/metadata/properties"/>
    <ds:schemaRef ds:uri="http://schemas.openxmlformats.org/package/2006/metadata/core-properties"/>
    <ds:schemaRef ds:uri="http://schemas.microsoft.com/office/infopath/2007/PartnerControls"/>
    <ds:schemaRef ds:uri="1d2e6339-9963-4444-b0f2-be5dad007de0"/>
    <ds:schemaRef ds:uri="28b91107-4a81-451c-84f7-f52706813e27"/>
    <ds:schemaRef ds:uri="http://www.w3.org/XML/1998/namespace"/>
    <ds:schemaRef ds:uri="http://purl.org/dc/dcmitype/"/>
  </ds:schemaRefs>
</ds:datastoreItem>
</file>

<file path=customXml/itemProps2.xml><?xml version="1.0" encoding="utf-8"?>
<ds:datastoreItem xmlns:ds="http://schemas.openxmlformats.org/officeDocument/2006/customXml" ds:itemID="{D6597555-7FD7-4FC5-AAA5-9D47C699346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8b91107-4a81-451c-84f7-f52706813e27"/>
    <ds:schemaRef ds:uri="1d2e6339-9963-4444-b0f2-be5dad007de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EE6A3BF6-5E26-4764-BA80-8BC242DCD14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AccessiblePowerPointTemplate</Template>
  <TotalTime>171</TotalTime>
  <Words>9070</Words>
  <Application>Microsoft Office PowerPoint</Application>
  <PresentationFormat>Widescreen</PresentationFormat>
  <Paragraphs>809</Paragraphs>
  <Slides>75</Slides>
  <Notes>64</Notes>
  <HiddenSlides>0</HiddenSlides>
  <MMClips>0</MMClips>
  <ScaleCrop>false</ScaleCrop>
  <HeadingPairs>
    <vt:vector size="6" baseType="variant">
      <vt:variant>
        <vt:lpstr>Fonts Used</vt:lpstr>
      </vt:variant>
      <vt:variant>
        <vt:i4>13</vt:i4>
      </vt:variant>
      <vt:variant>
        <vt:lpstr>Theme</vt:lpstr>
      </vt:variant>
      <vt:variant>
        <vt:i4>3</vt:i4>
      </vt:variant>
      <vt:variant>
        <vt:lpstr>Slide Titles</vt:lpstr>
      </vt:variant>
      <vt:variant>
        <vt:i4>75</vt:i4>
      </vt:variant>
    </vt:vector>
  </HeadingPairs>
  <TitlesOfParts>
    <vt:vector size="91" baseType="lpstr">
      <vt:lpstr>等线</vt:lpstr>
      <vt:lpstr>Arial</vt:lpstr>
      <vt:lpstr>Arial</vt:lpstr>
      <vt:lpstr>Calibri</vt:lpstr>
      <vt:lpstr>charter</vt:lpstr>
      <vt:lpstr>Helvetica</vt:lpstr>
      <vt:lpstr>Helvetica Neue</vt:lpstr>
      <vt:lpstr>inherit</vt:lpstr>
      <vt:lpstr>Museo Sans 500</vt:lpstr>
      <vt:lpstr>OpenSans</vt:lpstr>
      <vt:lpstr>proxima_novalight</vt:lpstr>
      <vt:lpstr>PT Sans</vt:lpstr>
      <vt:lpstr>urw-din</vt:lpstr>
      <vt:lpstr>Office Theme</vt:lpstr>
      <vt:lpstr>UKDS_UKDA</vt:lpstr>
      <vt:lpstr>UKDS_UKDA</vt:lpstr>
      <vt:lpstr>PowerPoint Presentation</vt:lpstr>
      <vt:lpstr>PowerPoint Presentation</vt:lpstr>
      <vt:lpstr>Data Pre-processing:  Intro and Integration </vt:lpstr>
      <vt:lpstr>Table of Content</vt:lpstr>
      <vt:lpstr>Data Pre-processing</vt:lpstr>
      <vt:lpstr>Data Analytics – The Context</vt:lpstr>
      <vt:lpstr>Big Data – Data Deluge</vt:lpstr>
      <vt:lpstr>Big Data – Data Deluge</vt:lpstr>
      <vt:lpstr>Big Data – Data Deluge</vt:lpstr>
      <vt:lpstr>Data Analytics – The Reality</vt:lpstr>
      <vt:lpstr>Data Preparation</vt:lpstr>
      <vt:lpstr>How to check data quality?</vt:lpstr>
      <vt:lpstr>Collecting Data Methods</vt:lpstr>
      <vt:lpstr>UKDS Website</vt:lpstr>
      <vt:lpstr>Major Tasks in Data Pre-processing</vt:lpstr>
      <vt:lpstr>Major Tasks in Data Pre-processing</vt:lpstr>
      <vt:lpstr>Data Integration</vt:lpstr>
      <vt:lpstr>Data Integration</vt:lpstr>
      <vt:lpstr>Manipulating Data - Joining</vt:lpstr>
      <vt:lpstr>Manipulating Data – Join Types</vt:lpstr>
      <vt:lpstr>Manipulating Data – Join Types</vt:lpstr>
      <vt:lpstr>Manipulating Data – Join Types</vt:lpstr>
      <vt:lpstr>Difficulties of Integrating Data</vt:lpstr>
      <vt:lpstr>Example – Health Surveillance</vt:lpstr>
      <vt:lpstr>Linking Data</vt:lpstr>
      <vt:lpstr>Linking Data </vt:lpstr>
      <vt:lpstr>Linking Data</vt:lpstr>
      <vt:lpstr>Enriching Data</vt:lpstr>
      <vt:lpstr>Acknowledgement </vt:lpstr>
      <vt:lpstr>You might be interested in...</vt:lpstr>
      <vt:lpstr>Can you hear us?</vt:lpstr>
      <vt:lpstr>Data Pre-processing:   Clean, Reduce and Transform</vt:lpstr>
      <vt:lpstr>Table of Content</vt:lpstr>
      <vt:lpstr>Recap</vt:lpstr>
      <vt:lpstr>Table of Content   </vt:lpstr>
      <vt:lpstr>Data Cleaning - Quality Issues</vt:lpstr>
      <vt:lpstr>Dirty Data – Example</vt:lpstr>
      <vt:lpstr>Why Data Cleaning?</vt:lpstr>
      <vt:lpstr>Incomplete (Missing) Data</vt:lpstr>
      <vt:lpstr>No Easy Fix for Missing Values</vt:lpstr>
      <vt:lpstr>No Easy Fix – Time Series Data</vt:lpstr>
      <vt:lpstr>Inaccurate (Noisy) Data</vt:lpstr>
      <vt:lpstr>How to Handle Noisy Data?</vt:lpstr>
      <vt:lpstr>Binning Methods for Data Smoothing</vt:lpstr>
      <vt:lpstr>Other relevant concepts</vt:lpstr>
      <vt:lpstr>Table of Content  </vt:lpstr>
      <vt:lpstr>Data Reduction</vt:lpstr>
      <vt:lpstr>Data Reduction During Integration</vt:lpstr>
      <vt:lpstr>Data Reduction Strategies</vt:lpstr>
      <vt:lpstr>Variable Reduction – Correlation analysis</vt:lpstr>
      <vt:lpstr>Correlation Analysis – Numerical Variables</vt:lpstr>
      <vt:lpstr>Correlation Analysis – Numerical Variables </vt:lpstr>
      <vt:lpstr>Visualising Correlation Coefficients</vt:lpstr>
      <vt:lpstr>Correlation Analysis</vt:lpstr>
      <vt:lpstr>Variable Reduction – Principal Component Analysis</vt:lpstr>
      <vt:lpstr>Numerosity Reduction</vt:lpstr>
      <vt:lpstr>Sampling</vt:lpstr>
      <vt:lpstr>Table of Content </vt:lpstr>
      <vt:lpstr>Data Transformation</vt:lpstr>
      <vt:lpstr>Data Transformation Examples </vt:lpstr>
      <vt:lpstr>Data Transformation – Examples cont.</vt:lpstr>
      <vt:lpstr>One-hot Encoding </vt:lpstr>
      <vt:lpstr>Min-Max Normalisation</vt:lpstr>
      <vt:lpstr>Z-score Normalisation</vt:lpstr>
      <vt:lpstr>Normalisation by Decimal Scaling</vt:lpstr>
      <vt:lpstr>Acknowledgement </vt:lpstr>
      <vt:lpstr>Troubleshooting audio problems</vt:lpstr>
      <vt:lpstr>Any questions?</vt:lpstr>
      <vt:lpstr>Thank you.</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Julia Kasmire</dc:creator>
  <cp:lastModifiedBy>Julia Kasmire</cp:lastModifiedBy>
  <cp:revision>2</cp:revision>
  <dcterms:created xsi:type="dcterms:W3CDTF">2022-01-10T11:02:25Z</dcterms:created>
  <dcterms:modified xsi:type="dcterms:W3CDTF">2023-04-05T10:11:30Z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0x01010082D5F373B85FCF47AAFC80BC7D80700A</vt:lpwstr>
  </property>
  <property fmtid="{D5CDD505-2E9C-101B-9397-08002B2CF9AE}" pid="3" name="MediaServiceImageTags">
    <vt:lpwstr/>
  </property>
</Properties>
</file>